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7550" r:id="rId3"/>
    <p:sldId id="258" r:id="rId4"/>
    <p:sldId id="7551" r:id="rId5"/>
    <p:sldId id="7552" r:id="rId6"/>
    <p:sldId id="259" r:id="rId7"/>
    <p:sldId id="7554" r:id="rId8"/>
    <p:sldId id="7555" r:id="rId9"/>
    <p:sldId id="260" r:id="rId10"/>
    <p:sldId id="7556"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5143500" type="screen16x9"/>
  <p:notesSz cx="6858000" cy="9144000"/>
  <p:embeddedFontLst>
    <p:embeddedFont>
      <p:font typeface="Proxima Nova" panose="02000506030000020004" pitchFamily="2" charset="-128"/>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9"/>
    <p:restoredTop sz="94771"/>
  </p:normalViewPr>
  <p:slideViewPr>
    <p:cSldViewPr snapToGrid="0">
      <p:cViewPr varScale="1">
        <p:scale>
          <a:sx n="133" d="100"/>
          <a:sy n="133" d="100"/>
        </p:scale>
        <p:origin x="30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da019a8bb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da019a8bb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4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dad6a38a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dad6a38a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dad6a38a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dad6a38a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dad6a38a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dad6a38a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dad6a38a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dad6a38a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da019a8b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da019a8b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t>Le massive IoT n'a pas à attendre le déploiement de la 5G. La technologie 4G prend actuellement en charge le massive IoT. Il y a déjà plus d’objets connectés que de personnes dans le monde.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3GPP a introduit deux technologies LTE pour l’IoT qui sont complémentaires: </a:t>
            </a:r>
            <a:endParaRPr/>
          </a:p>
          <a:p>
            <a:pPr marL="457200" lvl="0" indent="-298450" algn="l" rtl="0">
              <a:lnSpc>
                <a:spcPct val="115000"/>
              </a:lnSpc>
              <a:spcBef>
                <a:spcPts val="0"/>
              </a:spcBef>
              <a:spcAft>
                <a:spcPts val="0"/>
              </a:spcAft>
              <a:buSzPts val="1100"/>
              <a:buChar char="●"/>
            </a:pPr>
            <a:r>
              <a:rPr lang="fr"/>
              <a:t>eMTC également connu sous le nom de LTE-M </a:t>
            </a:r>
            <a:endParaRPr/>
          </a:p>
          <a:p>
            <a:pPr marL="457200" lvl="0" indent="-298450" algn="l" rtl="0">
              <a:lnSpc>
                <a:spcPct val="115000"/>
              </a:lnSpc>
              <a:spcBef>
                <a:spcPts val="0"/>
              </a:spcBef>
              <a:spcAft>
                <a:spcPts val="0"/>
              </a:spcAft>
              <a:buSzPts val="1100"/>
              <a:buChar char="●"/>
            </a:pPr>
            <a:r>
              <a:rPr lang="fr"/>
              <a:t>NB-IoT </a:t>
            </a:r>
            <a:endParaRPr/>
          </a:p>
          <a:p>
            <a:pPr marL="0" lvl="0" indent="0" algn="l" rtl="0">
              <a:lnSpc>
                <a:spcPct val="115000"/>
              </a:lnSpc>
              <a:spcBef>
                <a:spcPts val="0"/>
              </a:spcBef>
              <a:spcAft>
                <a:spcPts val="0"/>
              </a:spcAft>
              <a:buNone/>
            </a:pPr>
            <a:r>
              <a:rPr lang="fr"/>
              <a:t>Ces deux technologies sont souvent collectivement appelées LTE IoT.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Elles sont optimisées pour être le moins complexe et le plus économe possible, avec une couverture plus grande et une densité de périphériques plus élevée. Tout en coexistant de manière transparente avec d'autres services LTE tels que le haut débit mobile ordinaire.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LTE pour l’IoT commence aujourd’hui à connecter le massive IoT, car la 5G est arrivée trop tard.</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da019a8b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da019a8b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t>NB-IoT est en concurrence directe avec Sigfox et LoRa, car étant peu énergivore, adressant un grand nombre d’objets connectés, et offrant des débits limités (&lt;100 kbits/s)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LTE-M (eMTC ) s’adresse à une autre catégorie d’objets connectés, nécessitant des temps de latence plus faibles, une mobilité et criticité plus élevées et des communications plus denses (systèmes de sécurité, e-santé, tracking d’objets…)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Au prix d’une consommation énergétique plus élevée mais toutefois plus limitée que les technologies cellulaires classiques (2G, 4G)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da019a8b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da019a8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t>En 2020, alors que les services 5G NR eMBB seront lancés dans le spectre à ondes millimétriques (mmWave) et sous 6 Gigahertz (GHz), LTE IoT continuera d'évoluer et de fonctionner de manière transparente avec le nouveau réseau 5G, pour permettre de compléter les déploiements initiaux 5G NR (New Radio) qui se concentrent sur l'amélioration du haut débit mobile et l’IoT hautes performances.</a:t>
            </a: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da019a8b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da019a8b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457200" lvl="0" indent="-298450" algn="l" rtl="0">
              <a:lnSpc>
                <a:spcPct val="115000"/>
              </a:lnSpc>
              <a:spcBef>
                <a:spcPts val="0"/>
              </a:spcBef>
              <a:spcAft>
                <a:spcPts val="0"/>
              </a:spcAft>
              <a:buSzPts val="1100"/>
              <a:buChar char="●"/>
            </a:pPr>
            <a:r>
              <a:rPr lang="fr"/>
              <a:t>la baisse des coûts des capteurs et des composants nécessaires à l’IoT qui a conduit à une plus grande prolifération des objets connectés. </a:t>
            </a:r>
            <a:endParaRPr/>
          </a:p>
          <a:p>
            <a:pPr marL="457200" lvl="0" indent="-298450" algn="l" rtl="0">
              <a:lnSpc>
                <a:spcPct val="115000"/>
              </a:lnSpc>
              <a:spcBef>
                <a:spcPts val="0"/>
              </a:spcBef>
              <a:spcAft>
                <a:spcPts val="0"/>
              </a:spcAft>
              <a:buSzPts val="1100"/>
              <a:buChar char="●"/>
            </a:pPr>
            <a:r>
              <a:rPr lang="fr"/>
              <a:t>La diminution du coût des CPU et du stockage mémoire rend possible la collecte de big data et les analyses sur ces données</a:t>
            </a:r>
            <a:endParaRPr/>
          </a:p>
          <a:p>
            <a:pPr marL="457200" lvl="0" indent="-298450" algn="l" rtl="0">
              <a:lnSpc>
                <a:spcPct val="115000"/>
              </a:lnSpc>
              <a:spcBef>
                <a:spcPts val="0"/>
              </a:spcBef>
              <a:spcAft>
                <a:spcPts val="0"/>
              </a:spcAft>
              <a:buSzPts val="1100"/>
              <a:buChar char="●"/>
            </a:pPr>
            <a:r>
              <a:rPr lang="fr"/>
              <a:t>La baisse du coût des mégaoctets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da019a8bb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da019a8bb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13AF1-8820-4C64-9198-6BD6D9A0A247}" type="slidenum">
              <a:rPr lang="zh-CN" altLang="en-US" smtClean="0"/>
              <a:t>2</a:t>
            </a:fld>
            <a:endParaRPr lang="zh-CN" altLang="en-US"/>
          </a:p>
        </p:txBody>
      </p:sp>
    </p:spTree>
    <p:extLst>
      <p:ext uri="{BB962C8B-B14F-4D97-AF65-F5344CB8AC3E}">
        <p14:creationId xmlns:p14="http://schemas.microsoft.com/office/powerpoint/2010/main" val="2070422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da019a8b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da019a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L'IA et le ML sont utilisés dans 60% des activités de l'IoT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fr"/>
              <a:t>Trois facteurs principaux ont stimulé l'augmentation de l'utilisation de l'IA selon le rapport: </a:t>
            </a:r>
            <a:endParaRPr/>
          </a:p>
          <a:p>
            <a:pPr marL="0" lvl="0" indent="0" algn="l" rtl="0">
              <a:lnSpc>
                <a:spcPct val="115000"/>
              </a:lnSpc>
              <a:spcBef>
                <a:spcPts val="0"/>
              </a:spcBef>
              <a:spcAft>
                <a:spcPts val="0"/>
              </a:spcAft>
              <a:buNone/>
            </a:pPr>
            <a:endParaRPr/>
          </a:p>
          <a:p>
            <a:pPr marL="457200" lvl="0" indent="-298450" algn="l" rtl="0">
              <a:lnSpc>
                <a:spcPct val="115000"/>
              </a:lnSpc>
              <a:spcBef>
                <a:spcPts val="0"/>
              </a:spcBef>
              <a:spcAft>
                <a:spcPts val="0"/>
              </a:spcAft>
              <a:buSzPts val="1100"/>
              <a:buChar char="●"/>
            </a:pPr>
            <a:r>
              <a:rPr lang="fr"/>
              <a:t>les avancées algorithmiques</a:t>
            </a:r>
            <a:endParaRPr/>
          </a:p>
          <a:p>
            <a:pPr marL="457200" lvl="0" indent="-298450" algn="l" rtl="0">
              <a:lnSpc>
                <a:spcPct val="115000"/>
              </a:lnSpc>
              <a:spcBef>
                <a:spcPts val="0"/>
              </a:spcBef>
              <a:spcAft>
                <a:spcPts val="0"/>
              </a:spcAft>
              <a:buSzPts val="1100"/>
              <a:buChar char="●"/>
            </a:pPr>
            <a:r>
              <a:rPr lang="fr"/>
              <a:t>la prolifération des données</a:t>
            </a:r>
            <a:endParaRPr/>
          </a:p>
          <a:p>
            <a:pPr marL="457200" lvl="0" indent="-298450" algn="l" rtl="0">
              <a:lnSpc>
                <a:spcPct val="115000"/>
              </a:lnSpc>
              <a:spcBef>
                <a:spcPts val="0"/>
              </a:spcBef>
              <a:spcAft>
                <a:spcPts val="0"/>
              </a:spcAft>
              <a:buSzPts val="1100"/>
              <a:buChar char="●"/>
            </a:pPr>
            <a:r>
              <a:rPr lang="fr"/>
              <a:t>l'augmentation considérable des capacités d'alimentation et de stockage à moindre coût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da019a8bb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da019a8b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t>L'edge computing joue un rôle majeur dans l’IoT. La faible latence et la fiabilité de l’edge sont des conditions requises pour la plupart des cas d'utilisation de l'IoT. Lorsque les véhicules autonomes communiquent entre eux au sujet des dangers sur la route, ils ont besoin de la faible latence fournie par l’edge pour se propager les informations assez rapidement et éviter les accidents. De plus, une usine intelligente ne peut pas se permettre d’arrêter la production car le réseau extérieur est en panne.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da019a8bb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da019a8bb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a019a8b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a019a8b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t>La 5G peut fournir le support infrastructurel pour les demandes croissantes venant de l'augmentation du nombre d’objets connectés mais aussi d’objets spécialisés avec des exigences de performances.</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fr"/>
              <a:t>S'appuyant sur la base solide de la prise en charge de l'IoT fournie par la 4G avec eMTC et NB-IoT, la 5G se concentre sur la prise en charge du nombre toujours croissant d'appareils IoT ainsi que des KPI spécifiques (par exemple, faible latence, haute fiabilité, précision de localisation) nécessaires pour une utilisation industrielle, d'entreprise et même grand public.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da019a8b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da019a8b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da019a8b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da019a8b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27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da019a8b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da019a8b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92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da019a8b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da019a8b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da019a8b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da019a8b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17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da019a8bb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da019a8b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466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da019a8bb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da019a8bb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tiff"/><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lvl="0"/>
            <a:r>
              <a:rPr lang="fr-FR" dirty="0"/>
              <a:t>PPG-</a:t>
            </a:r>
            <a:r>
              <a:rPr lang="fr-FR" dirty="0" err="1"/>
              <a:t>DaLiA</a:t>
            </a:r>
            <a:r>
              <a:rPr lang="fr-FR" dirty="0"/>
              <a:t> Data Set</a:t>
            </a:r>
          </a:p>
        </p:txBody>
      </p:sp>
      <p:sp>
        <p:nvSpPr>
          <p:cNvPr id="60" name="Google Shape;60;p13"/>
          <p:cNvSpPr txBox="1">
            <a:spLocks noGrp="1"/>
          </p:cNvSpPr>
          <p:nvPr>
            <p:ph type="subTitle" idx="1"/>
          </p:nvPr>
        </p:nvSpPr>
        <p:spPr>
          <a:xfrm>
            <a:off x="311700" y="3827300"/>
            <a:ext cx="85206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dirty="0"/>
              <a:t>Junhui Li</a:t>
            </a:r>
          </a:p>
          <a:p>
            <a:pPr marL="0" lvl="0" indent="0" algn="l" rtl="0">
              <a:spcBef>
                <a:spcPts val="0"/>
              </a:spcBef>
              <a:spcAft>
                <a:spcPts val="0"/>
              </a:spcAft>
              <a:buClr>
                <a:schemeClr val="dk1"/>
              </a:buClr>
              <a:buSzPts val="1100"/>
              <a:buFont typeface="Arial"/>
              <a:buNone/>
            </a:pPr>
            <a:r>
              <a:rPr lang="fr" altLang="zh-CN" dirty="0"/>
              <a:t>Data </a:t>
            </a:r>
            <a:r>
              <a:rPr lang="fr" altLang="zh-CN" dirty="0" err="1"/>
              <a:t>Sicence</a:t>
            </a:r>
            <a:r>
              <a:rPr lang="fr" altLang="zh-CN" dirty="0"/>
              <a: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FR" altLang="zh-CN" dirty="0"/>
              <a:t>Implémenter Django API</a:t>
            </a:r>
          </a:p>
        </p:txBody>
      </p:sp>
      <p:pic>
        <p:nvPicPr>
          <p:cNvPr id="6" name="Image 4">
            <a:extLst>
              <a:ext uri="{FF2B5EF4-FFF2-40B4-BE49-F238E27FC236}">
                <a16:creationId xmlns:a16="http://schemas.microsoft.com/office/drawing/2014/main" id="{BCCB309F-0F3C-4344-BEFE-B9C1AAA758A8}"/>
              </a:ext>
            </a:extLst>
          </p:cNvPr>
          <p:cNvPicPr>
            <a:picLocks noChangeAspect="1"/>
          </p:cNvPicPr>
          <p:nvPr/>
        </p:nvPicPr>
        <p:blipFill>
          <a:blip r:embed="rId3"/>
          <a:stretch>
            <a:fillRect/>
          </a:stretch>
        </p:blipFill>
        <p:spPr>
          <a:xfrm>
            <a:off x="7671966" y="219527"/>
            <a:ext cx="1179871" cy="342900"/>
          </a:xfrm>
          <a:prstGeom prst="rect">
            <a:avLst/>
          </a:prstGeom>
        </p:spPr>
      </p:pic>
      <p:pic>
        <p:nvPicPr>
          <p:cNvPr id="5" name="图片 4">
            <a:extLst>
              <a:ext uri="{FF2B5EF4-FFF2-40B4-BE49-F238E27FC236}">
                <a16:creationId xmlns:a16="http://schemas.microsoft.com/office/drawing/2014/main" id="{11FD8628-F450-E449-B4CA-190AAFB0EBC4}"/>
              </a:ext>
            </a:extLst>
          </p:cNvPr>
          <p:cNvPicPr>
            <a:picLocks noChangeAspect="1"/>
          </p:cNvPicPr>
          <p:nvPr/>
        </p:nvPicPr>
        <p:blipFill>
          <a:blip r:embed="rId4"/>
          <a:stretch>
            <a:fillRect/>
          </a:stretch>
        </p:blipFill>
        <p:spPr>
          <a:xfrm>
            <a:off x="311700" y="1244800"/>
            <a:ext cx="3251697" cy="872660"/>
          </a:xfrm>
          <a:prstGeom prst="rect">
            <a:avLst/>
          </a:prstGeom>
        </p:spPr>
      </p:pic>
      <p:pic>
        <p:nvPicPr>
          <p:cNvPr id="7" name="图片 6">
            <a:extLst>
              <a:ext uri="{FF2B5EF4-FFF2-40B4-BE49-F238E27FC236}">
                <a16:creationId xmlns:a16="http://schemas.microsoft.com/office/drawing/2014/main" id="{EB971994-C60D-F545-ACF8-32EB9196483C}"/>
              </a:ext>
            </a:extLst>
          </p:cNvPr>
          <p:cNvPicPr>
            <a:picLocks noChangeAspect="1"/>
          </p:cNvPicPr>
          <p:nvPr/>
        </p:nvPicPr>
        <p:blipFill>
          <a:blip r:embed="rId5"/>
          <a:stretch>
            <a:fillRect/>
          </a:stretch>
        </p:blipFill>
        <p:spPr>
          <a:xfrm>
            <a:off x="4081112" y="1241418"/>
            <a:ext cx="4572000" cy="1625340"/>
          </a:xfrm>
          <a:prstGeom prst="rect">
            <a:avLst/>
          </a:prstGeom>
        </p:spPr>
      </p:pic>
      <p:pic>
        <p:nvPicPr>
          <p:cNvPr id="8" name="图片 7">
            <a:extLst>
              <a:ext uri="{FF2B5EF4-FFF2-40B4-BE49-F238E27FC236}">
                <a16:creationId xmlns:a16="http://schemas.microsoft.com/office/drawing/2014/main" id="{B62575A5-1E3B-E447-AE68-3F8F29BC00E5}"/>
              </a:ext>
            </a:extLst>
          </p:cNvPr>
          <p:cNvPicPr>
            <a:picLocks noChangeAspect="1"/>
          </p:cNvPicPr>
          <p:nvPr/>
        </p:nvPicPr>
        <p:blipFill>
          <a:blip r:embed="rId6"/>
          <a:stretch>
            <a:fillRect/>
          </a:stretch>
        </p:blipFill>
        <p:spPr>
          <a:xfrm>
            <a:off x="311701" y="2271562"/>
            <a:ext cx="3549786" cy="1000107"/>
          </a:xfrm>
          <a:prstGeom prst="rect">
            <a:avLst/>
          </a:prstGeom>
        </p:spPr>
      </p:pic>
      <p:pic>
        <p:nvPicPr>
          <p:cNvPr id="9" name="图片 8">
            <a:extLst>
              <a:ext uri="{FF2B5EF4-FFF2-40B4-BE49-F238E27FC236}">
                <a16:creationId xmlns:a16="http://schemas.microsoft.com/office/drawing/2014/main" id="{BCDDB868-208D-8944-8F93-095AF158D278}"/>
              </a:ext>
            </a:extLst>
          </p:cNvPr>
          <p:cNvPicPr>
            <a:picLocks noChangeAspect="1"/>
          </p:cNvPicPr>
          <p:nvPr/>
        </p:nvPicPr>
        <p:blipFill>
          <a:blip r:embed="rId7"/>
          <a:stretch>
            <a:fillRect/>
          </a:stretch>
        </p:blipFill>
        <p:spPr>
          <a:xfrm>
            <a:off x="311700" y="3371297"/>
            <a:ext cx="2816511" cy="1121483"/>
          </a:xfrm>
          <a:prstGeom prst="rect">
            <a:avLst/>
          </a:prstGeom>
        </p:spPr>
      </p:pic>
      <p:pic>
        <p:nvPicPr>
          <p:cNvPr id="10" name="图片 9">
            <a:extLst>
              <a:ext uri="{FF2B5EF4-FFF2-40B4-BE49-F238E27FC236}">
                <a16:creationId xmlns:a16="http://schemas.microsoft.com/office/drawing/2014/main" id="{892E55E9-A5C9-454E-A572-BB05BF969D14}"/>
              </a:ext>
            </a:extLst>
          </p:cNvPr>
          <p:cNvPicPr>
            <a:picLocks noChangeAspect="1"/>
          </p:cNvPicPr>
          <p:nvPr/>
        </p:nvPicPr>
        <p:blipFill>
          <a:blip r:embed="rId8"/>
          <a:stretch>
            <a:fillRect/>
          </a:stretch>
        </p:blipFill>
        <p:spPr>
          <a:xfrm>
            <a:off x="4379202" y="2771285"/>
            <a:ext cx="2074512" cy="1047526"/>
          </a:xfrm>
          <a:prstGeom prst="rect">
            <a:avLst/>
          </a:prstGeom>
        </p:spPr>
      </p:pic>
    </p:spTree>
    <p:extLst>
      <p:ext uri="{BB962C8B-B14F-4D97-AF65-F5344CB8AC3E}">
        <p14:creationId xmlns:p14="http://schemas.microsoft.com/office/powerpoint/2010/main" val="258988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Médias et divertissement</a:t>
            </a:r>
            <a:endParaRPr/>
          </a:p>
        </p:txBody>
      </p:sp>
      <p:pic>
        <p:nvPicPr>
          <p:cNvPr id="93" name="Google Shape;93;p18"/>
          <p:cNvPicPr preferRelativeResize="0"/>
          <p:nvPr/>
        </p:nvPicPr>
        <p:blipFill>
          <a:blip r:embed="rId3">
            <a:alphaModFix/>
          </a:blip>
          <a:stretch>
            <a:fillRect/>
          </a:stretch>
        </p:blipFill>
        <p:spPr>
          <a:xfrm>
            <a:off x="6301925" y="2381533"/>
            <a:ext cx="1873050" cy="1342941"/>
          </a:xfrm>
          <a:prstGeom prst="rect">
            <a:avLst/>
          </a:prstGeom>
          <a:noFill/>
          <a:ln>
            <a:noFill/>
          </a:ln>
        </p:spPr>
      </p:pic>
      <p:pic>
        <p:nvPicPr>
          <p:cNvPr id="94" name="Google Shape;94;p18"/>
          <p:cNvPicPr preferRelativeResize="0"/>
          <p:nvPr/>
        </p:nvPicPr>
        <p:blipFill>
          <a:blip r:embed="rId4">
            <a:alphaModFix/>
          </a:blip>
          <a:stretch>
            <a:fillRect/>
          </a:stretch>
        </p:blipFill>
        <p:spPr>
          <a:xfrm>
            <a:off x="6435875" y="757396"/>
            <a:ext cx="1739100" cy="1157300"/>
          </a:xfrm>
          <a:prstGeom prst="rect">
            <a:avLst/>
          </a:prstGeom>
          <a:noFill/>
          <a:ln>
            <a:noFill/>
          </a:ln>
        </p:spPr>
      </p:pic>
      <p:sp>
        <p:nvSpPr>
          <p:cNvPr id="95" name="Google Shape;95;p18"/>
          <p:cNvSpPr txBox="1">
            <a:spLocks noGrp="1"/>
          </p:cNvSpPr>
          <p:nvPr>
            <p:ph type="body" idx="1"/>
          </p:nvPr>
        </p:nvSpPr>
        <p:spPr>
          <a:xfrm>
            <a:off x="311700" y="1017725"/>
            <a:ext cx="46872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nouvelles capacités réseau </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fr"/>
              <a:t>faciliter la vidéo mobile HD </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
              <a:t>le développement d’applications de réalité augmentée et de réalité virtuelle (140 milliards dollars entre 2021 et 2028)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Industrie</a:t>
            </a:r>
            <a:endParaRPr/>
          </a:p>
        </p:txBody>
      </p:sp>
      <p:pic>
        <p:nvPicPr>
          <p:cNvPr id="101" name="Google Shape;101;p19"/>
          <p:cNvPicPr preferRelativeResize="0"/>
          <p:nvPr/>
        </p:nvPicPr>
        <p:blipFill>
          <a:blip r:embed="rId3">
            <a:alphaModFix/>
          </a:blip>
          <a:stretch>
            <a:fillRect/>
          </a:stretch>
        </p:blipFill>
        <p:spPr>
          <a:xfrm>
            <a:off x="5762750" y="866750"/>
            <a:ext cx="2952750" cy="1543050"/>
          </a:xfrm>
          <a:prstGeom prst="rect">
            <a:avLst/>
          </a:prstGeom>
          <a:noFill/>
          <a:ln>
            <a:noFill/>
          </a:ln>
        </p:spPr>
      </p:pic>
      <p:pic>
        <p:nvPicPr>
          <p:cNvPr id="102" name="Google Shape;102;p19"/>
          <p:cNvPicPr preferRelativeResize="0"/>
          <p:nvPr/>
        </p:nvPicPr>
        <p:blipFill>
          <a:blip r:embed="rId4">
            <a:alphaModFix/>
          </a:blip>
          <a:stretch>
            <a:fillRect/>
          </a:stretch>
        </p:blipFill>
        <p:spPr>
          <a:xfrm>
            <a:off x="5206500" y="2658575"/>
            <a:ext cx="3660056" cy="2139725"/>
          </a:xfrm>
          <a:prstGeom prst="rect">
            <a:avLst/>
          </a:prstGeom>
          <a:noFill/>
          <a:ln>
            <a:noFill/>
          </a:ln>
        </p:spPr>
      </p:pic>
      <p:sp>
        <p:nvSpPr>
          <p:cNvPr id="103" name="Google Shape;103;p19"/>
          <p:cNvSpPr txBox="1">
            <a:spLocks noGrp="1"/>
          </p:cNvSpPr>
          <p:nvPr>
            <p:ph type="body" idx="1"/>
          </p:nvPr>
        </p:nvSpPr>
        <p:spPr>
          <a:xfrm>
            <a:off x="311700" y="1017725"/>
            <a:ext cx="46872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Faciliter les processus de fabrication : amélioration de l’efficacité des lignes de production</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fr"/>
              <a:t>Améliorer la gestion du cycle de vie des produits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Transport</a:t>
            </a:r>
            <a:endParaRPr/>
          </a:p>
        </p:txBody>
      </p:sp>
      <p:sp>
        <p:nvSpPr>
          <p:cNvPr id="109" name="Google Shape;10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0" name="Google Shape;110;p20"/>
          <p:cNvPicPr preferRelativeResize="0"/>
          <p:nvPr/>
        </p:nvPicPr>
        <p:blipFill>
          <a:blip r:embed="rId3">
            <a:alphaModFix/>
          </a:blip>
          <a:stretch>
            <a:fillRect/>
          </a:stretch>
        </p:blipFill>
        <p:spPr>
          <a:xfrm>
            <a:off x="700800" y="1660700"/>
            <a:ext cx="3053038" cy="1822075"/>
          </a:xfrm>
          <a:prstGeom prst="rect">
            <a:avLst/>
          </a:prstGeom>
          <a:noFill/>
          <a:ln>
            <a:noFill/>
          </a:ln>
        </p:spPr>
      </p:pic>
      <p:pic>
        <p:nvPicPr>
          <p:cNvPr id="111" name="Google Shape;111;p20"/>
          <p:cNvPicPr preferRelativeResize="0"/>
          <p:nvPr/>
        </p:nvPicPr>
        <p:blipFill>
          <a:blip r:embed="rId4">
            <a:alphaModFix/>
          </a:blip>
          <a:stretch>
            <a:fillRect/>
          </a:stretch>
        </p:blipFill>
        <p:spPr>
          <a:xfrm>
            <a:off x="5507750" y="1753988"/>
            <a:ext cx="2152852" cy="163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Services publics</a:t>
            </a:r>
            <a:endParaRPr/>
          </a:p>
        </p:txBody>
      </p:sp>
      <p:sp>
        <p:nvSpPr>
          <p:cNvPr id="117" name="Google Shape;117;p21"/>
          <p:cNvSpPr txBox="1">
            <a:spLocks noGrp="1"/>
          </p:cNvSpPr>
          <p:nvPr>
            <p:ph type="body" idx="1"/>
          </p:nvPr>
        </p:nvSpPr>
        <p:spPr>
          <a:xfrm>
            <a:off x="311700" y="1152475"/>
            <a:ext cx="55374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a:t>La demande globale pour de meilleurs soins de santé poursuit sa croissance, passant de 8% du PIB total en 2000 à plus de 10% en 2016.</a:t>
            </a:r>
            <a:endParaRPr/>
          </a:p>
        </p:txBody>
      </p:sp>
      <p:pic>
        <p:nvPicPr>
          <p:cNvPr id="118" name="Google Shape;118;p21"/>
          <p:cNvPicPr preferRelativeResize="0"/>
          <p:nvPr/>
        </p:nvPicPr>
        <p:blipFill>
          <a:blip r:embed="rId3">
            <a:alphaModFix/>
          </a:blip>
          <a:stretch>
            <a:fillRect/>
          </a:stretch>
        </p:blipFill>
        <p:spPr>
          <a:xfrm>
            <a:off x="5849025" y="1935425"/>
            <a:ext cx="2722573" cy="185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130625"/>
            <a:ext cx="8520600" cy="572700"/>
          </a:xfrm>
          <a:prstGeom prst="rect">
            <a:avLst/>
          </a:prstGeom>
        </p:spPr>
        <p:txBody>
          <a:bodyPr spcFirstLastPara="1" wrap="square" lIns="91425" tIns="91425" rIns="91425" bIns="91425" anchor="t" anchorCtr="0">
            <a:noAutofit/>
          </a:bodyPr>
          <a:lstStyle/>
          <a:p>
            <a:pPr marL="2743200" lvl="0" indent="0" algn="l" rtl="0">
              <a:lnSpc>
                <a:spcPct val="115000"/>
              </a:lnSpc>
              <a:spcBef>
                <a:spcPts val="2000"/>
              </a:spcBef>
              <a:spcAft>
                <a:spcPts val="0"/>
              </a:spcAft>
              <a:buNone/>
            </a:pPr>
            <a:r>
              <a:rPr lang="fr" sz="2400">
                <a:solidFill>
                  <a:srgbClr val="000000"/>
                </a:solidFill>
                <a:latin typeface="Arial"/>
                <a:ea typeface="Arial"/>
                <a:cs typeface="Arial"/>
                <a:sym typeface="Arial"/>
              </a:rPr>
              <a:t>LTE IoT et réseau 5G</a:t>
            </a:r>
            <a:endParaRPr sz="2400">
              <a:solidFill>
                <a:srgbClr val="000000"/>
              </a:solidFill>
              <a:latin typeface="Arial"/>
              <a:ea typeface="Arial"/>
              <a:cs typeface="Arial"/>
              <a:sym typeface="Arial"/>
            </a:endParaRPr>
          </a:p>
          <a:p>
            <a:pPr marL="3200400" lvl="0" indent="0" algn="l" rtl="0">
              <a:lnSpc>
                <a:spcPct val="115000"/>
              </a:lnSpc>
              <a:spcBef>
                <a:spcPts val="600"/>
              </a:spcBef>
              <a:spcAft>
                <a:spcPts val="0"/>
              </a:spcAft>
              <a:buNone/>
            </a:pPr>
            <a:endParaRPr sz="2400">
              <a:solidFill>
                <a:srgbClr val="000000"/>
              </a:solidFill>
              <a:latin typeface="Arial"/>
              <a:ea typeface="Arial"/>
              <a:cs typeface="Arial"/>
              <a:sym typeface="Arial"/>
            </a:endParaRPr>
          </a:p>
        </p:txBody>
      </p:sp>
      <p:sp>
        <p:nvSpPr>
          <p:cNvPr id="124" name="Google Shape;12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5" name="Google Shape;125;p22"/>
          <p:cNvPicPr preferRelativeResize="0"/>
          <p:nvPr/>
        </p:nvPicPr>
        <p:blipFill>
          <a:blip r:embed="rId3">
            <a:alphaModFix/>
          </a:blip>
          <a:stretch>
            <a:fillRect/>
          </a:stretch>
        </p:blipFill>
        <p:spPr>
          <a:xfrm>
            <a:off x="1068350" y="1334788"/>
            <a:ext cx="7007325" cy="305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2" name="Google Shape;132;p23"/>
          <p:cNvPicPr preferRelativeResize="0"/>
          <p:nvPr/>
        </p:nvPicPr>
        <p:blipFill>
          <a:blip r:embed="rId3">
            <a:alphaModFix/>
          </a:blip>
          <a:stretch>
            <a:fillRect/>
          </a:stretch>
        </p:blipFill>
        <p:spPr>
          <a:xfrm>
            <a:off x="1712913" y="1017737"/>
            <a:ext cx="5718175" cy="284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9" name="Google Shape;139;p24"/>
          <p:cNvPicPr preferRelativeResize="0"/>
          <p:nvPr/>
        </p:nvPicPr>
        <p:blipFill>
          <a:blip r:embed="rId3">
            <a:alphaModFix/>
          </a:blip>
          <a:stretch>
            <a:fillRect/>
          </a:stretch>
        </p:blipFill>
        <p:spPr>
          <a:xfrm>
            <a:off x="1424388" y="991624"/>
            <a:ext cx="6295223" cy="316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0"/>
            <a:ext cx="8520600" cy="811200"/>
          </a:xfrm>
          <a:prstGeom prst="rect">
            <a:avLst/>
          </a:prstGeom>
        </p:spPr>
        <p:txBody>
          <a:bodyPr spcFirstLastPara="1" wrap="square" lIns="91425" tIns="91425" rIns="91425" bIns="91425" anchor="t" anchorCtr="0">
            <a:noAutofit/>
          </a:bodyPr>
          <a:lstStyle/>
          <a:p>
            <a:pPr marL="2286000" lvl="0" indent="0" algn="l" rtl="0">
              <a:lnSpc>
                <a:spcPct val="115000"/>
              </a:lnSpc>
              <a:spcBef>
                <a:spcPts val="2000"/>
              </a:spcBef>
              <a:spcAft>
                <a:spcPts val="0"/>
              </a:spcAft>
              <a:buNone/>
            </a:pPr>
            <a:r>
              <a:rPr lang="fr" sz="2000">
                <a:solidFill>
                  <a:srgbClr val="000000"/>
                </a:solidFill>
                <a:latin typeface="Arial"/>
                <a:ea typeface="Arial"/>
                <a:cs typeface="Arial"/>
                <a:sym typeface="Arial"/>
              </a:rPr>
              <a:t>APERÇU DU MARCHÉ IOT</a:t>
            </a:r>
            <a:endParaRPr sz="20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145" name="Google Shape;145;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6" name="Google Shape;146;p25"/>
          <p:cNvPicPr preferRelativeResize="0"/>
          <p:nvPr/>
        </p:nvPicPr>
        <p:blipFill>
          <a:blip r:embed="rId3">
            <a:alphaModFix/>
          </a:blip>
          <a:stretch>
            <a:fillRect/>
          </a:stretch>
        </p:blipFill>
        <p:spPr>
          <a:xfrm>
            <a:off x="-184550" y="1118149"/>
            <a:ext cx="4482275" cy="2748900"/>
          </a:xfrm>
          <a:prstGeom prst="rect">
            <a:avLst/>
          </a:prstGeom>
          <a:noFill/>
          <a:ln>
            <a:noFill/>
          </a:ln>
        </p:spPr>
      </p:pic>
      <p:pic>
        <p:nvPicPr>
          <p:cNvPr id="147" name="Google Shape;147;p25"/>
          <p:cNvPicPr preferRelativeResize="0"/>
          <p:nvPr/>
        </p:nvPicPr>
        <p:blipFill>
          <a:blip r:embed="rId4">
            <a:alphaModFix/>
          </a:blip>
          <a:stretch>
            <a:fillRect/>
          </a:stretch>
        </p:blipFill>
        <p:spPr>
          <a:xfrm>
            <a:off x="4297725" y="1050075"/>
            <a:ext cx="4798299" cy="310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3" name="Google Shape;153;p26"/>
          <p:cNvPicPr preferRelativeResize="0"/>
          <p:nvPr/>
        </p:nvPicPr>
        <p:blipFill>
          <a:blip r:embed="rId3">
            <a:alphaModFix/>
          </a:blip>
          <a:stretch>
            <a:fillRect/>
          </a:stretch>
        </p:blipFill>
        <p:spPr>
          <a:xfrm>
            <a:off x="595026" y="320162"/>
            <a:ext cx="7953949" cy="45031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
            <a:extLst>
              <a:ext uri="{FF2B5EF4-FFF2-40B4-BE49-F238E27FC236}">
                <a16:creationId xmlns:a16="http://schemas.microsoft.com/office/drawing/2014/main" id="{0F9409A5-852F-4271-84E2-2A2288BE7122}"/>
              </a:ext>
            </a:extLst>
          </p:cNvPr>
          <p:cNvSpPr/>
          <p:nvPr/>
        </p:nvSpPr>
        <p:spPr>
          <a:xfrm>
            <a:off x="581087" y="588030"/>
            <a:ext cx="2754306" cy="692497"/>
          </a:xfrm>
          <a:prstGeom prst="rect">
            <a:avLst/>
          </a:prstGeom>
        </p:spPr>
        <p:txBody>
          <a:bodyPr wrap="square">
            <a:normAutofit fontScale="62500" lnSpcReduction="20000"/>
          </a:bodyPr>
          <a:lstStyle/>
          <a:p>
            <a:r>
              <a:rPr lang="fr-FR" altLang="zh-CN" sz="5400" b="1" spc="300" dirty="0">
                <a:solidFill>
                  <a:srgbClr val="1C1C73"/>
                </a:solidFill>
                <a:latin typeface="+mj-lt"/>
                <a:ea typeface="幼圆" panose="02010509060101010101" pitchFamily="49" charset="-122"/>
              </a:rPr>
              <a:t>Sommaire</a:t>
            </a:r>
          </a:p>
        </p:txBody>
      </p:sp>
      <p:sp>
        <p:nvSpPr>
          <p:cNvPr id="21" name="Rectangle 2">
            <a:extLst>
              <a:ext uri="{FF2B5EF4-FFF2-40B4-BE49-F238E27FC236}">
                <a16:creationId xmlns:a16="http://schemas.microsoft.com/office/drawing/2014/main" id="{4C77325B-882F-43E5-9BB9-0B0B53FAAB78}"/>
              </a:ext>
            </a:extLst>
          </p:cNvPr>
          <p:cNvSpPr/>
          <p:nvPr/>
        </p:nvSpPr>
        <p:spPr bwMode="auto">
          <a:xfrm rot="10800000">
            <a:off x="545211" y="535856"/>
            <a:ext cx="71754" cy="504081"/>
          </a:xfrm>
          <a:prstGeom prst="rect">
            <a:avLst/>
          </a:prstGeom>
          <a:solidFill>
            <a:srgbClr val="AAA4D1"/>
          </a:solidFill>
          <a:ln w="19050">
            <a:noFill/>
            <a:round/>
            <a:headEnd/>
            <a:tailEnd/>
          </a:ln>
        </p:spPr>
        <p:txBody>
          <a:bodyPr anchor="ctr"/>
          <a:lstStyle/>
          <a:p>
            <a:pPr algn="ctr"/>
            <a:endParaRPr sz="1800">
              <a:latin typeface="幼圆" panose="02010509060101010101" pitchFamily="49" charset="-122"/>
              <a:ea typeface="幼圆" panose="02010509060101010101" pitchFamily="49" charset="-122"/>
            </a:endParaRPr>
          </a:p>
        </p:txBody>
      </p:sp>
      <p:cxnSp>
        <p:nvCxnSpPr>
          <p:cNvPr id="23" name="直接连接符 22">
            <a:extLst>
              <a:ext uri="{FF2B5EF4-FFF2-40B4-BE49-F238E27FC236}">
                <a16:creationId xmlns:a16="http://schemas.microsoft.com/office/drawing/2014/main" id="{CE2B200D-7144-47A4-8683-0DEC869210DD}"/>
              </a:ext>
            </a:extLst>
          </p:cNvPr>
          <p:cNvCxnSpPr>
            <a:cxnSpLocks/>
          </p:cNvCxnSpPr>
          <p:nvPr/>
        </p:nvCxnSpPr>
        <p:spPr>
          <a:xfrm>
            <a:off x="3594100" y="787400"/>
            <a:ext cx="4902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6A5D2DA-9D48-44D7-BB5B-69F59E9011E4}"/>
              </a:ext>
            </a:extLst>
          </p:cNvPr>
          <p:cNvCxnSpPr/>
          <p:nvPr/>
        </p:nvCxnSpPr>
        <p:spPr>
          <a:xfrm>
            <a:off x="8496300" y="800100"/>
            <a:ext cx="0" cy="355384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DC06F4B-3306-42B2-837A-8BB5437EADC6}"/>
              </a:ext>
            </a:extLst>
          </p:cNvPr>
          <p:cNvCxnSpPr>
            <a:cxnSpLocks/>
          </p:cNvCxnSpPr>
          <p:nvPr/>
        </p:nvCxnSpPr>
        <p:spPr>
          <a:xfrm flipH="1">
            <a:off x="616966" y="4353948"/>
            <a:ext cx="787933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C511CF1-2DE6-4E5E-8441-82E42F880D92}"/>
              </a:ext>
            </a:extLst>
          </p:cNvPr>
          <p:cNvCxnSpPr>
            <a:cxnSpLocks/>
          </p:cNvCxnSpPr>
          <p:nvPr/>
        </p:nvCxnSpPr>
        <p:spPr>
          <a:xfrm flipV="1">
            <a:off x="616965" y="2413001"/>
            <a:ext cx="0" cy="194094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Espace réservé du contenu 2">
            <a:extLst>
              <a:ext uri="{FF2B5EF4-FFF2-40B4-BE49-F238E27FC236}">
                <a16:creationId xmlns:a16="http://schemas.microsoft.com/office/drawing/2014/main" id="{6DBFB4BB-A6E4-C748-9D89-88A0E4290123}"/>
              </a:ext>
            </a:extLst>
          </p:cNvPr>
          <p:cNvSpPr txBox="1">
            <a:spLocks/>
          </p:cNvSpPr>
          <p:nvPr/>
        </p:nvSpPr>
        <p:spPr>
          <a:xfrm>
            <a:off x="1047139" y="535856"/>
            <a:ext cx="5093921" cy="386098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dirty="0"/>
              <a:t>Présentation du jeu de donnée</a:t>
            </a:r>
          </a:p>
          <a:p>
            <a:r>
              <a:rPr lang="fr-FR" sz="2100" dirty="0"/>
              <a:t>Import et analyse</a:t>
            </a:r>
          </a:p>
          <a:p>
            <a:r>
              <a:rPr lang="fr-FR" sz="2100" dirty="0"/>
              <a:t>Visualisation</a:t>
            </a:r>
          </a:p>
          <a:p>
            <a:r>
              <a:rPr lang="fr-FR" sz="2100" dirty="0"/>
              <a:t>Exploitation et prédiction</a:t>
            </a:r>
          </a:p>
          <a:p>
            <a:r>
              <a:rPr lang="fr-FR" sz="2100" dirty="0"/>
              <a:t>Implémenter Django API</a:t>
            </a:r>
          </a:p>
        </p:txBody>
      </p:sp>
      <p:pic>
        <p:nvPicPr>
          <p:cNvPr id="26" name="Image 4">
            <a:extLst>
              <a:ext uri="{FF2B5EF4-FFF2-40B4-BE49-F238E27FC236}">
                <a16:creationId xmlns:a16="http://schemas.microsoft.com/office/drawing/2014/main" id="{CC873CF4-6AE2-CE44-B04B-93328D788505}"/>
              </a:ext>
            </a:extLst>
          </p:cNvPr>
          <p:cNvPicPr>
            <a:picLocks noChangeAspect="1"/>
          </p:cNvPicPr>
          <p:nvPr/>
        </p:nvPicPr>
        <p:blipFill>
          <a:blip r:embed="rId3"/>
          <a:stretch>
            <a:fillRect/>
          </a:stretch>
        </p:blipFill>
        <p:spPr>
          <a:xfrm>
            <a:off x="7671966" y="219527"/>
            <a:ext cx="1179871" cy="342900"/>
          </a:xfrm>
          <a:prstGeom prst="rect">
            <a:avLst/>
          </a:prstGeom>
        </p:spPr>
      </p:pic>
    </p:spTree>
    <p:extLst>
      <p:ext uri="{BB962C8B-B14F-4D97-AF65-F5344CB8AC3E}">
        <p14:creationId xmlns:p14="http://schemas.microsoft.com/office/powerpoint/2010/main" val="24421811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1" presetID="3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90"/>
                                          </p:val>
                                        </p:tav>
                                        <p:tav tm="100000">
                                          <p:val>
                                            <p:fltVal val="0"/>
                                          </p:val>
                                        </p:tav>
                                      </p:tavLst>
                                    </p:anim>
                                    <p:animEffect transition="in" filter="fade">
                                      <p:cBhvr>
                                        <p:cTn id="16" dur="1000"/>
                                        <p:tgtEl>
                                          <p:spTgt spid="21"/>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 calcmode="lin" valueType="num">
                                      <p:cBhvr>
                                        <p:cTn id="2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0"/>
                                        </p:tgtEl>
                                      </p:cBhvr>
                                    </p:animEffect>
                                  </p:childTnLst>
                                </p:cTn>
                              </p:par>
                            </p:childTnLst>
                          </p:cTn>
                        </p:par>
                        <p:par>
                          <p:cTn id="25" fill="hold">
                            <p:stCondLst>
                              <p:cond delay="1850"/>
                            </p:stCondLst>
                            <p:childTnLst>
                              <p:par>
                                <p:cTn id="26" presetID="22" presetClass="entr" presetSubtype="8"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250"/>
                                        <p:tgtEl>
                                          <p:spTgt spid="23"/>
                                        </p:tgtEl>
                                      </p:cBhvr>
                                    </p:animEffect>
                                  </p:childTnLst>
                                </p:cTn>
                              </p:par>
                            </p:childTnLst>
                          </p:cTn>
                        </p:par>
                        <p:par>
                          <p:cTn id="29" fill="hold">
                            <p:stCondLst>
                              <p:cond delay="2100"/>
                            </p:stCondLst>
                            <p:childTnLst>
                              <p:par>
                                <p:cTn id="30" presetID="22" presetClass="entr" presetSubtype="1"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250"/>
                                        <p:tgtEl>
                                          <p:spTgt spid="25"/>
                                        </p:tgtEl>
                                      </p:cBhvr>
                                    </p:animEffect>
                                  </p:childTnLst>
                                </p:cTn>
                              </p:par>
                            </p:childTnLst>
                          </p:cTn>
                        </p:par>
                        <p:par>
                          <p:cTn id="33" fill="hold">
                            <p:stCondLst>
                              <p:cond delay="2350"/>
                            </p:stCondLst>
                            <p:childTnLst>
                              <p:par>
                                <p:cTn id="34" presetID="22" presetClass="entr" presetSubtype="2"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right)">
                                      <p:cBhvr>
                                        <p:cTn id="36" dur="250"/>
                                        <p:tgtEl>
                                          <p:spTgt spid="27"/>
                                        </p:tgtEl>
                                      </p:cBhvr>
                                    </p:animEffect>
                                  </p:childTnLst>
                                </p:cTn>
                              </p:par>
                            </p:childTnLst>
                          </p:cTn>
                        </p:par>
                        <p:par>
                          <p:cTn id="37" fill="hold">
                            <p:stCondLst>
                              <p:cond delay="2600"/>
                            </p:stCondLst>
                            <p:childTnLst>
                              <p:par>
                                <p:cTn id="38" presetID="22" presetClass="entr" presetSubtype="4"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929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2000"/>
              </a:spcBef>
              <a:spcAft>
                <a:spcPts val="600"/>
              </a:spcAft>
              <a:buNone/>
            </a:pPr>
            <a:r>
              <a:rPr lang="fr" sz="2000">
                <a:solidFill>
                  <a:srgbClr val="000000"/>
                </a:solidFill>
                <a:latin typeface="Arial"/>
                <a:ea typeface="Arial"/>
                <a:cs typeface="Arial"/>
                <a:sym typeface="Arial"/>
              </a:rPr>
              <a:t>INTELLIGENCE ARTIFICIELLE ET MACHINE LEARNING</a:t>
            </a:r>
            <a:endParaRPr/>
          </a:p>
        </p:txBody>
      </p:sp>
      <p:sp>
        <p:nvSpPr>
          <p:cNvPr id="159" name="Google Shape;15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0" name="Google Shape;160;p27"/>
          <p:cNvPicPr preferRelativeResize="0"/>
          <p:nvPr/>
        </p:nvPicPr>
        <p:blipFill>
          <a:blip r:embed="rId3">
            <a:alphaModFix/>
          </a:blip>
          <a:stretch>
            <a:fillRect/>
          </a:stretch>
        </p:blipFill>
        <p:spPr>
          <a:xfrm>
            <a:off x="2197400" y="1090526"/>
            <a:ext cx="4749195"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7" name="Google Shape;167;p28"/>
          <p:cNvPicPr preferRelativeResize="0"/>
          <p:nvPr/>
        </p:nvPicPr>
        <p:blipFill>
          <a:blip r:embed="rId3">
            <a:alphaModFix/>
          </a:blip>
          <a:stretch>
            <a:fillRect/>
          </a:stretch>
        </p:blipFill>
        <p:spPr>
          <a:xfrm>
            <a:off x="2008575" y="540513"/>
            <a:ext cx="5126850" cy="406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311700" y="0"/>
            <a:ext cx="8520600" cy="811200"/>
          </a:xfrm>
          <a:prstGeom prst="rect">
            <a:avLst/>
          </a:prstGeom>
        </p:spPr>
        <p:txBody>
          <a:bodyPr spcFirstLastPara="1" wrap="square" lIns="91425" tIns="91425" rIns="91425" bIns="91425" anchor="t" anchorCtr="0">
            <a:noAutofit/>
          </a:bodyPr>
          <a:lstStyle/>
          <a:p>
            <a:pPr marL="1371600" lvl="0" indent="0" algn="l" rtl="0">
              <a:lnSpc>
                <a:spcPct val="115000"/>
              </a:lnSpc>
              <a:spcBef>
                <a:spcPts val="2000"/>
              </a:spcBef>
              <a:spcAft>
                <a:spcPts val="0"/>
              </a:spcAft>
              <a:buNone/>
            </a:pPr>
            <a:r>
              <a:rPr lang="fr" sz="2000">
                <a:solidFill>
                  <a:srgbClr val="000000"/>
                </a:solidFill>
                <a:latin typeface="Arial"/>
                <a:ea typeface="Arial"/>
                <a:cs typeface="Arial"/>
                <a:sym typeface="Arial"/>
              </a:rPr>
              <a:t>IMPORTANTS INVESTISSEMENTS DANS l’IOT</a:t>
            </a:r>
            <a:endParaRPr sz="2000">
              <a:solidFill>
                <a:srgbClr val="000000"/>
              </a:solidFill>
              <a:latin typeface="Arial"/>
              <a:ea typeface="Arial"/>
              <a:cs typeface="Arial"/>
              <a:sym typeface="Arial"/>
            </a:endParaRPr>
          </a:p>
          <a:p>
            <a:pPr marL="2286000" lvl="0" indent="0" algn="l" rtl="0">
              <a:lnSpc>
                <a:spcPct val="115000"/>
              </a:lnSpc>
              <a:spcBef>
                <a:spcPts val="2000"/>
              </a:spcBef>
              <a:spcAft>
                <a:spcPts val="0"/>
              </a:spcAft>
              <a:buNone/>
            </a:pPr>
            <a:endParaRPr sz="2000">
              <a:solidFill>
                <a:srgbClr val="000000"/>
              </a:solidFill>
              <a:latin typeface="Arial"/>
              <a:ea typeface="Arial"/>
              <a:cs typeface="Arial"/>
              <a:sym typeface="Arial"/>
            </a:endParaRPr>
          </a:p>
          <a:p>
            <a:pPr marL="0" lvl="0" indent="0" algn="l" rtl="0">
              <a:spcBef>
                <a:spcPts val="600"/>
              </a:spcBef>
              <a:spcAft>
                <a:spcPts val="0"/>
              </a:spcAft>
              <a:buNone/>
            </a:pPr>
            <a:endParaRPr/>
          </a:p>
        </p:txBody>
      </p:sp>
      <p:sp>
        <p:nvSpPr>
          <p:cNvPr id="173" name="Google Shape;17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4" name="Google Shape;174;p29"/>
          <p:cNvPicPr preferRelativeResize="0"/>
          <p:nvPr/>
        </p:nvPicPr>
        <p:blipFill>
          <a:blip r:embed="rId3">
            <a:alphaModFix/>
          </a:blip>
          <a:stretch>
            <a:fillRect/>
          </a:stretch>
        </p:blipFill>
        <p:spPr>
          <a:xfrm>
            <a:off x="66125" y="1152475"/>
            <a:ext cx="4505875" cy="2996925"/>
          </a:xfrm>
          <a:prstGeom prst="rect">
            <a:avLst/>
          </a:prstGeom>
          <a:noFill/>
          <a:ln>
            <a:noFill/>
          </a:ln>
        </p:spPr>
      </p:pic>
      <p:pic>
        <p:nvPicPr>
          <p:cNvPr id="175" name="Google Shape;175;p29"/>
          <p:cNvPicPr preferRelativeResize="0"/>
          <p:nvPr/>
        </p:nvPicPr>
        <p:blipFill>
          <a:blip r:embed="rId4">
            <a:alphaModFix/>
          </a:blip>
          <a:stretch>
            <a:fillRect/>
          </a:stretch>
        </p:blipFill>
        <p:spPr>
          <a:xfrm>
            <a:off x="4572001" y="1152475"/>
            <a:ext cx="4614150" cy="299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3200400" lvl="0" indent="0" algn="l" rtl="0">
              <a:spcBef>
                <a:spcPts val="0"/>
              </a:spcBef>
              <a:spcAft>
                <a:spcPts val="0"/>
              </a:spcAft>
              <a:buNone/>
            </a:pPr>
            <a:r>
              <a:rPr lang="fr"/>
              <a:t>Conclusion</a:t>
            </a:r>
            <a:endParaRPr/>
          </a:p>
        </p:txBody>
      </p:sp>
      <p:sp>
        <p:nvSpPr>
          <p:cNvPr id="181" name="Google Shape;181;p30"/>
          <p:cNvSpPr txBox="1">
            <a:spLocks noGrp="1"/>
          </p:cNvSpPr>
          <p:nvPr>
            <p:ph type="body" idx="1"/>
          </p:nvPr>
        </p:nvSpPr>
        <p:spPr>
          <a:xfrm>
            <a:off x="311700" y="129080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rial"/>
              <a:buChar char="●"/>
            </a:pPr>
            <a:r>
              <a:rPr lang="fr" sz="1400">
                <a:solidFill>
                  <a:srgbClr val="000000"/>
                </a:solidFill>
                <a:latin typeface="Arial"/>
                <a:ea typeface="Arial"/>
                <a:cs typeface="Arial"/>
                <a:sym typeface="Arial"/>
              </a:rPr>
              <a:t>Le marché des appareils IoT est en croissance et devrait continuer de croître</a:t>
            </a:r>
            <a:endParaRPr sz="1400">
              <a:solidFill>
                <a:srgbClr val="000000"/>
              </a:solidFill>
              <a:latin typeface="Arial"/>
              <a:ea typeface="Arial"/>
              <a:cs typeface="Arial"/>
              <a:sym typeface="Arial"/>
            </a:endParaRPr>
          </a:p>
          <a:p>
            <a:pPr marL="0" lvl="0" indent="0" algn="l" rtl="0">
              <a:spcBef>
                <a:spcPts val="0"/>
              </a:spcBef>
              <a:spcAft>
                <a:spcPts val="0"/>
              </a:spcAft>
              <a:buNone/>
            </a:pP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a:solidFill>
                  <a:srgbClr val="000000"/>
                </a:solidFill>
                <a:latin typeface="Arial"/>
                <a:ea typeface="Arial"/>
                <a:cs typeface="Arial"/>
                <a:sym typeface="Arial"/>
              </a:rPr>
              <a:t>L’expansion du cloud computing, de l’edge computing et de l'intelligence artificielle est nécessaire à l'IoT</a:t>
            </a:r>
            <a:endParaRPr sz="1400">
              <a:solidFill>
                <a:srgbClr val="000000"/>
              </a:solidFill>
              <a:latin typeface="Arial"/>
              <a:ea typeface="Arial"/>
              <a:cs typeface="Arial"/>
              <a:sym typeface="Arial"/>
            </a:endParaRPr>
          </a:p>
          <a:p>
            <a:pPr marL="457200" lvl="0" indent="0" algn="l" rtl="0">
              <a:spcBef>
                <a:spcPts val="0"/>
              </a:spcBef>
              <a:spcAft>
                <a:spcPts val="0"/>
              </a:spcAft>
              <a:buNone/>
            </a:pP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a:solidFill>
                  <a:srgbClr val="000000"/>
                </a:solidFill>
                <a:latin typeface="Arial"/>
                <a:ea typeface="Arial"/>
                <a:cs typeface="Arial"/>
                <a:sym typeface="Arial"/>
              </a:rPr>
              <a:t>Une meilleure bande passante et une couverture plus large sont nécessaires pour répondre à la croissance prévue de l'IoT</a:t>
            </a:r>
            <a:endParaRPr sz="1400">
              <a:solidFill>
                <a:srgbClr val="000000"/>
              </a:solidFill>
              <a:latin typeface="Arial"/>
              <a:ea typeface="Arial"/>
              <a:cs typeface="Arial"/>
              <a:sym typeface="Arial"/>
            </a:endParaRPr>
          </a:p>
          <a:p>
            <a:pPr marL="457200" lvl="0" indent="0" algn="l" rtl="0">
              <a:spcBef>
                <a:spcPts val="0"/>
              </a:spcBef>
              <a:spcAft>
                <a:spcPts val="0"/>
              </a:spcAft>
              <a:buNone/>
            </a:pP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a:solidFill>
                  <a:srgbClr val="000000"/>
                </a:solidFill>
                <a:latin typeface="Arial"/>
                <a:ea typeface="Arial"/>
                <a:cs typeface="Arial"/>
                <a:sym typeface="Arial"/>
              </a:rPr>
              <a:t>La 5G va créer un nouveau eco-system </a:t>
            </a:r>
            <a:endParaRPr sz="14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FR" dirty="0"/>
              <a:t>Présentation du jeu de donnée</a:t>
            </a:r>
          </a:p>
        </p:txBody>
      </p:sp>
      <p:sp>
        <p:nvSpPr>
          <p:cNvPr id="72" name="Google Shape;72;p15"/>
          <p:cNvSpPr txBox="1">
            <a:spLocks noGrp="1"/>
          </p:cNvSpPr>
          <p:nvPr>
            <p:ph type="body" idx="1"/>
          </p:nvPr>
        </p:nvSpPr>
        <p:spPr>
          <a:xfrm>
            <a:off x="311700" y="1508610"/>
            <a:ext cx="6454860" cy="3416400"/>
          </a:xfrm>
          <a:prstGeom prst="rect">
            <a:avLst/>
          </a:prstGeom>
        </p:spPr>
        <p:txBody>
          <a:bodyPr spcFirstLastPara="1" wrap="square" lIns="91425" tIns="91425" rIns="91425" bIns="91425" anchor="t" anchorCtr="0">
            <a:noAutofit/>
          </a:bodyPr>
          <a:lstStyle/>
          <a:p>
            <a:pPr lvl="0">
              <a:buChar char="-"/>
            </a:pPr>
            <a:r>
              <a:rPr lang="fr-FR" dirty="0"/>
              <a:t>le capteur PPG lui-même</a:t>
            </a:r>
          </a:p>
          <a:p>
            <a:pPr marL="114300" lvl="0" indent="0">
              <a:buNone/>
            </a:pPr>
            <a:endParaRPr lang="fr-FR" dirty="0"/>
          </a:p>
          <a:p>
            <a:pPr lvl="0">
              <a:buChar char="-"/>
            </a:pPr>
            <a:r>
              <a:rPr lang="fr-FR" dirty="0"/>
              <a:t>accéléromètre 3D intégré dans le même appareil que le capteur PPG, utilisé pour compenser les artefacts de mouvement</a:t>
            </a:r>
          </a:p>
          <a:p>
            <a:pPr marL="114300" lvl="0" indent="0">
              <a:buNone/>
            </a:pPr>
            <a:endParaRPr lang="fr-FR" dirty="0"/>
          </a:p>
          <a:p>
            <a:pPr lvl="0">
              <a:buChar char="-"/>
            </a:pPr>
            <a:r>
              <a:rPr lang="fr-FR" dirty="0"/>
              <a:t>ECG qui fournit la vérité au sol de la fréquence cardiaque. Il est courant dans les travaux connexes d'utiliser une approche de fenêtre coulissante</a:t>
            </a:r>
            <a:endParaRPr dirty="0"/>
          </a:p>
        </p:txBody>
      </p:sp>
      <p:sp>
        <p:nvSpPr>
          <p:cNvPr id="2" name="文本框 1">
            <a:extLst>
              <a:ext uri="{FF2B5EF4-FFF2-40B4-BE49-F238E27FC236}">
                <a16:creationId xmlns:a16="http://schemas.microsoft.com/office/drawing/2014/main" id="{E8E5EBFA-F15C-2D4F-B2C9-578C268B291D}"/>
              </a:ext>
            </a:extLst>
          </p:cNvPr>
          <p:cNvSpPr txBox="1"/>
          <p:nvPr/>
        </p:nvSpPr>
        <p:spPr>
          <a:xfrm>
            <a:off x="693020" y="1109279"/>
            <a:ext cx="3318537" cy="307777"/>
          </a:xfrm>
          <a:prstGeom prst="rect">
            <a:avLst/>
          </a:prstGeom>
          <a:noFill/>
        </p:spPr>
        <p:txBody>
          <a:bodyPr wrap="none" rtlCol="0">
            <a:spAutoFit/>
          </a:bodyPr>
          <a:lstStyle/>
          <a:p>
            <a:r>
              <a:rPr kumimoji="1" lang="fr-FR" altLang="zh-CN" dirty="0"/>
              <a:t>trois modalités de capteur sont utilisées</a:t>
            </a:r>
            <a:endParaRPr kumimoji="1" lang="zh-CN" altLang="en-US" dirty="0"/>
          </a:p>
        </p:txBody>
      </p:sp>
      <p:pic>
        <p:nvPicPr>
          <p:cNvPr id="6" name="Image 4">
            <a:extLst>
              <a:ext uri="{FF2B5EF4-FFF2-40B4-BE49-F238E27FC236}">
                <a16:creationId xmlns:a16="http://schemas.microsoft.com/office/drawing/2014/main" id="{EBC1EFA3-3F68-C44B-89C1-58D555227C0B}"/>
              </a:ext>
            </a:extLst>
          </p:cNvPr>
          <p:cNvPicPr>
            <a:picLocks noChangeAspect="1"/>
          </p:cNvPicPr>
          <p:nvPr/>
        </p:nvPicPr>
        <p:blipFill>
          <a:blip r:embed="rId3"/>
          <a:stretch>
            <a:fillRect/>
          </a:stretch>
        </p:blipFill>
        <p:spPr>
          <a:xfrm>
            <a:off x="7671966" y="219527"/>
            <a:ext cx="1179871" cy="342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FR" dirty="0"/>
              <a:t>Présentation du jeu de donnée</a:t>
            </a:r>
          </a:p>
        </p:txBody>
      </p:sp>
      <p:sp>
        <p:nvSpPr>
          <p:cNvPr id="72" name="Google Shape;72;p15"/>
          <p:cNvSpPr txBox="1">
            <a:spLocks noGrp="1"/>
          </p:cNvSpPr>
          <p:nvPr>
            <p:ph type="body" idx="1"/>
          </p:nvPr>
        </p:nvSpPr>
        <p:spPr>
          <a:xfrm>
            <a:off x="311699" y="1152475"/>
            <a:ext cx="8120031" cy="3416400"/>
          </a:xfrm>
          <a:prstGeom prst="rect">
            <a:avLst/>
          </a:prstGeom>
        </p:spPr>
        <p:txBody>
          <a:bodyPr spcFirstLastPara="1" wrap="square" lIns="91425" tIns="91425" rIns="91425" bIns="91425" anchor="t" anchorCtr="0">
            <a:noAutofit/>
          </a:bodyPr>
          <a:lstStyle/>
          <a:p>
            <a:pPr lvl="0">
              <a:buChar char="-"/>
            </a:pPr>
            <a:r>
              <a:rPr lang="fr-FR" sz="1400" dirty="0"/>
              <a:t>- Dans </a:t>
            </a:r>
            <a:r>
              <a:rPr lang="fr-FR" sz="1400" dirty="0" err="1"/>
              <a:t>SX.pkl</a:t>
            </a:r>
            <a:r>
              <a:rPr lang="fr-FR" sz="1400" dirty="0"/>
              <a:t>, «data» -&gt; «label» inclut la vérité fondamentale de la fréquence cardiaque pour les segments de 8 secondes, décalée de 2 secondes (les labels ont été extraites du signal ECG).</a:t>
            </a:r>
          </a:p>
          <a:p>
            <a:pPr lvl="0">
              <a:buChar char="-"/>
            </a:pPr>
            <a:endParaRPr lang="fr-FR" sz="1400" dirty="0"/>
          </a:p>
          <a:p>
            <a:pPr lvl="0">
              <a:buChar char="-"/>
            </a:pPr>
            <a:r>
              <a:rPr lang="fr-FR" sz="1400" dirty="0"/>
              <a:t>- Dans </a:t>
            </a:r>
            <a:r>
              <a:rPr lang="fr-FR" sz="1400" dirty="0" err="1"/>
              <a:t>SX.pkl</a:t>
            </a:r>
            <a:r>
              <a:rPr lang="fr-FR" sz="1400" dirty="0"/>
              <a:t>, «data» -&gt; «signal» -&gt; «</a:t>
            </a:r>
            <a:r>
              <a:rPr lang="fr-FR" sz="1400" dirty="0" err="1"/>
              <a:t>wrist</a:t>
            </a:r>
            <a:r>
              <a:rPr lang="fr-FR" sz="1400" dirty="0"/>
              <a:t>» -&gt; «BVP» inclut le signal PPG. La fréquence d'échantillonnage est de 64 Hz. </a:t>
            </a:r>
          </a:p>
          <a:p>
            <a:pPr marL="114300" lvl="0" indent="0">
              <a:buNone/>
            </a:pPr>
            <a:endParaRPr lang="fr-FR" sz="1400" dirty="0"/>
          </a:p>
          <a:p>
            <a:pPr lvl="0">
              <a:buChar char="-"/>
            </a:pPr>
            <a:r>
              <a:rPr lang="fr-FR" sz="1400" dirty="0"/>
              <a:t>- Dans </a:t>
            </a:r>
            <a:r>
              <a:rPr lang="fr-FR" sz="1400" dirty="0" err="1"/>
              <a:t>SX.pkl</a:t>
            </a:r>
            <a:r>
              <a:rPr lang="fr-FR" sz="1400" dirty="0"/>
              <a:t>, «data» -&gt; «signal» -&gt; «</a:t>
            </a:r>
            <a:r>
              <a:rPr lang="fr-FR" sz="1400" dirty="0" err="1"/>
              <a:t>wrist</a:t>
            </a:r>
            <a:r>
              <a:rPr lang="fr-FR" sz="1400" dirty="0"/>
              <a:t>» -&gt; «ACC» inclut le signal ACC. La fréquence d'échantillonnage est de 32 Hz.</a:t>
            </a:r>
            <a:endParaRPr sz="1400" dirty="0"/>
          </a:p>
        </p:txBody>
      </p:sp>
      <p:pic>
        <p:nvPicPr>
          <p:cNvPr id="5" name="Image 4">
            <a:extLst>
              <a:ext uri="{FF2B5EF4-FFF2-40B4-BE49-F238E27FC236}">
                <a16:creationId xmlns:a16="http://schemas.microsoft.com/office/drawing/2014/main" id="{7F424982-19C4-2844-B1B5-59106830A549}"/>
              </a:ext>
            </a:extLst>
          </p:cNvPr>
          <p:cNvPicPr>
            <a:picLocks noChangeAspect="1"/>
          </p:cNvPicPr>
          <p:nvPr/>
        </p:nvPicPr>
        <p:blipFill>
          <a:blip r:embed="rId3"/>
          <a:stretch>
            <a:fillRect/>
          </a:stretch>
        </p:blipFill>
        <p:spPr>
          <a:xfrm>
            <a:off x="7671966" y="219527"/>
            <a:ext cx="1179871" cy="342900"/>
          </a:xfrm>
          <a:prstGeom prst="rect">
            <a:avLst/>
          </a:prstGeom>
        </p:spPr>
      </p:pic>
    </p:spTree>
    <p:extLst>
      <p:ext uri="{BB962C8B-B14F-4D97-AF65-F5344CB8AC3E}">
        <p14:creationId xmlns:p14="http://schemas.microsoft.com/office/powerpoint/2010/main" val="398228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fr-FR" dirty="0"/>
              <a:t>Présentation du jeu de donnée</a:t>
            </a:r>
          </a:p>
        </p:txBody>
      </p:sp>
      <p:sp>
        <p:nvSpPr>
          <p:cNvPr id="2" name="矩形 1">
            <a:extLst>
              <a:ext uri="{FF2B5EF4-FFF2-40B4-BE49-F238E27FC236}">
                <a16:creationId xmlns:a16="http://schemas.microsoft.com/office/drawing/2014/main" id="{0D28FA4D-7B2A-024D-8FEC-B59FB7226B3E}"/>
              </a:ext>
            </a:extLst>
          </p:cNvPr>
          <p:cNvSpPr/>
          <p:nvPr/>
        </p:nvSpPr>
        <p:spPr>
          <a:xfrm>
            <a:off x="7353701" y="2407218"/>
            <a:ext cx="952901" cy="752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Y</a:t>
            </a:r>
          </a:p>
          <a:p>
            <a:pPr algn="ctr"/>
            <a:r>
              <a:rPr kumimoji="1" lang="fr-FR" altLang="zh-CN" dirty="0"/>
              <a:t>Activity</a:t>
            </a:r>
            <a:endParaRPr kumimoji="1" lang="zh-CN" altLang="en-US" dirty="0"/>
          </a:p>
        </p:txBody>
      </p:sp>
      <p:sp>
        <p:nvSpPr>
          <p:cNvPr id="3" name="矩形 2">
            <a:extLst>
              <a:ext uri="{FF2B5EF4-FFF2-40B4-BE49-F238E27FC236}">
                <a16:creationId xmlns:a16="http://schemas.microsoft.com/office/drawing/2014/main" id="{5610723C-112D-A140-845D-7DF36D164486}"/>
              </a:ext>
            </a:extLst>
          </p:cNvPr>
          <p:cNvSpPr/>
          <p:nvPr/>
        </p:nvSpPr>
        <p:spPr>
          <a:xfrm>
            <a:off x="2154455" y="1491091"/>
            <a:ext cx="827773" cy="65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err="1"/>
              <a:t>chest</a:t>
            </a:r>
            <a:endParaRPr kumimoji="1" lang="zh-CN" altLang="en-US" dirty="0"/>
          </a:p>
        </p:txBody>
      </p:sp>
      <p:sp>
        <p:nvSpPr>
          <p:cNvPr id="6" name="矩形 5">
            <a:extLst>
              <a:ext uri="{FF2B5EF4-FFF2-40B4-BE49-F238E27FC236}">
                <a16:creationId xmlns:a16="http://schemas.microsoft.com/office/drawing/2014/main" id="{673C6300-7310-0B46-ACB2-B20CF8452ABC}"/>
              </a:ext>
            </a:extLst>
          </p:cNvPr>
          <p:cNvSpPr/>
          <p:nvPr/>
        </p:nvSpPr>
        <p:spPr>
          <a:xfrm>
            <a:off x="2162234" y="3199532"/>
            <a:ext cx="827773" cy="654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err="1"/>
              <a:t>wrist</a:t>
            </a:r>
            <a:endParaRPr kumimoji="1" lang="zh-CN" altLang="en-US" dirty="0"/>
          </a:p>
        </p:txBody>
      </p:sp>
      <p:sp>
        <p:nvSpPr>
          <p:cNvPr id="9" name="矩形 8">
            <a:extLst>
              <a:ext uri="{FF2B5EF4-FFF2-40B4-BE49-F238E27FC236}">
                <a16:creationId xmlns:a16="http://schemas.microsoft.com/office/drawing/2014/main" id="{8332C084-CF3E-974A-A1E4-B8A811D8F4BE}"/>
              </a:ext>
            </a:extLst>
          </p:cNvPr>
          <p:cNvSpPr/>
          <p:nvPr/>
        </p:nvSpPr>
        <p:spPr>
          <a:xfrm>
            <a:off x="3473117" y="1342668"/>
            <a:ext cx="827772" cy="3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sz="1000" dirty="0"/>
              <a:t>ACC</a:t>
            </a:r>
          </a:p>
          <a:p>
            <a:pPr algn="ctr"/>
            <a:r>
              <a:rPr kumimoji="1" lang="fr-FR" altLang="zh-CN" sz="1000" dirty="0"/>
              <a:t>{0.9,0.8,0.6}</a:t>
            </a:r>
            <a:endParaRPr kumimoji="1" lang="zh-CN" altLang="en-US" sz="1000" dirty="0"/>
          </a:p>
        </p:txBody>
      </p:sp>
      <p:sp>
        <p:nvSpPr>
          <p:cNvPr id="19" name="矩形 18">
            <a:extLst>
              <a:ext uri="{FF2B5EF4-FFF2-40B4-BE49-F238E27FC236}">
                <a16:creationId xmlns:a16="http://schemas.microsoft.com/office/drawing/2014/main" id="{3C834EEA-E7D9-894B-A48A-A5A7ACCA843C}"/>
              </a:ext>
            </a:extLst>
          </p:cNvPr>
          <p:cNvSpPr/>
          <p:nvPr/>
        </p:nvSpPr>
        <p:spPr>
          <a:xfrm>
            <a:off x="4308668" y="1707612"/>
            <a:ext cx="827773" cy="34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b="1" dirty="0"/>
              <a:t>RESP</a:t>
            </a:r>
            <a:endParaRPr kumimoji="1" lang="zh-CN" altLang="en-US" dirty="0"/>
          </a:p>
        </p:txBody>
      </p:sp>
      <p:sp>
        <p:nvSpPr>
          <p:cNvPr id="20" name="矩形 19">
            <a:extLst>
              <a:ext uri="{FF2B5EF4-FFF2-40B4-BE49-F238E27FC236}">
                <a16:creationId xmlns:a16="http://schemas.microsoft.com/office/drawing/2014/main" id="{79A736CE-2F0E-3640-81E9-C035423CDE78}"/>
              </a:ext>
            </a:extLst>
          </p:cNvPr>
          <p:cNvSpPr/>
          <p:nvPr/>
        </p:nvSpPr>
        <p:spPr>
          <a:xfrm>
            <a:off x="4310513" y="2068679"/>
            <a:ext cx="827773" cy="340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TEMP</a:t>
            </a:r>
            <a:endParaRPr kumimoji="1" lang="zh-CN" altLang="en-US" dirty="0"/>
          </a:p>
        </p:txBody>
      </p:sp>
      <p:sp>
        <p:nvSpPr>
          <p:cNvPr id="21" name="矩形 20">
            <a:extLst>
              <a:ext uri="{FF2B5EF4-FFF2-40B4-BE49-F238E27FC236}">
                <a16:creationId xmlns:a16="http://schemas.microsoft.com/office/drawing/2014/main" id="{ECEEDE0D-C5F2-F44E-A881-840B3AC4E7E5}"/>
              </a:ext>
            </a:extLst>
          </p:cNvPr>
          <p:cNvSpPr/>
          <p:nvPr/>
        </p:nvSpPr>
        <p:spPr>
          <a:xfrm>
            <a:off x="4300889" y="1338808"/>
            <a:ext cx="827773" cy="34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EDA</a:t>
            </a:r>
            <a:endParaRPr kumimoji="1" lang="zh-CN" altLang="en-US" dirty="0"/>
          </a:p>
        </p:txBody>
      </p:sp>
      <p:sp>
        <p:nvSpPr>
          <p:cNvPr id="22" name="矩形 21">
            <a:extLst>
              <a:ext uri="{FF2B5EF4-FFF2-40B4-BE49-F238E27FC236}">
                <a16:creationId xmlns:a16="http://schemas.microsoft.com/office/drawing/2014/main" id="{DF35815A-B0AF-B142-8099-302059F81EDC}"/>
              </a:ext>
            </a:extLst>
          </p:cNvPr>
          <p:cNvSpPr/>
          <p:nvPr/>
        </p:nvSpPr>
        <p:spPr>
          <a:xfrm>
            <a:off x="3473116" y="2057308"/>
            <a:ext cx="827773" cy="3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EMG</a:t>
            </a:r>
            <a:endParaRPr kumimoji="1" lang="zh-CN" altLang="en-US" dirty="0"/>
          </a:p>
        </p:txBody>
      </p:sp>
      <p:sp>
        <p:nvSpPr>
          <p:cNvPr id="23" name="矩形 22">
            <a:extLst>
              <a:ext uri="{FF2B5EF4-FFF2-40B4-BE49-F238E27FC236}">
                <a16:creationId xmlns:a16="http://schemas.microsoft.com/office/drawing/2014/main" id="{9F6FD662-96FD-904F-8E09-E518AC471167}"/>
              </a:ext>
            </a:extLst>
          </p:cNvPr>
          <p:cNvSpPr/>
          <p:nvPr/>
        </p:nvSpPr>
        <p:spPr>
          <a:xfrm>
            <a:off x="3473116" y="1696273"/>
            <a:ext cx="827773" cy="3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ECG</a:t>
            </a:r>
            <a:endParaRPr kumimoji="1" lang="zh-CN" altLang="en-US" dirty="0"/>
          </a:p>
        </p:txBody>
      </p:sp>
      <p:sp>
        <p:nvSpPr>
          <p:cNvPr id="25" name="矩形 24">
            <a:extLst>
              <a:ext uri="{FF2B5EF4-FFF2-40B4-BE49-F238E27FC236}">
                <a16:creationId xmlns:a16="http://schemas.microsoft.com/office/drawing/2014/main" id="{2087730D-317D-7E4B-9F1B-71A1D11971C7}"/>
              </a:ext>
            </a:extLst>
          </p:cNvPr>
          <p:cNvSpPr/>
          <p:nvPr/>
        </p:nvSpPr>
        <p:spPr>
          <a:xfrm>
            <a:off x="3473117" y="3175412"/>
            <a:ext cx="827772" cy="3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sz="1000" dirty="0"/>
              <a:t>ACC</a:t>
            </a:r>
          </a:p>
          <a:p>
            <a:pPr algn="ctr"/>
            <a:r>
              <a:rPr kumimoji="1" lang="fr-FR" altLang="zh-CN" sz="1000" dirty="0"/>
              <a:t>{0.9,0.8,0.6}</a:t>
            </a:r>
            <a:endParaRPr kumimoji="1" lang="zh-CN" altLang="en-US" sz="1000" dirty="0"/>
          </a:p>
        </p:txBody>
      </p:sp>
      <p:sp>
        <p:nvSpPr>
          <p:cNvPr id="26" name="矩形 25">
            <a:extLst>
              <a:ext uri="{FF2B5EF4-FFF2-40B4-BE49-F238E27FC236}">
                <a16:creationId xmlns:a16="http://schemas.microsoft.com/office/drawing/2014/main" id="{759BC889-A136-F842-8242-AA64B7F10785}"/>
              </a:ext>
            </a:extLst>
          </p:cNvPr>
          <p:cNvSpPr/>
          <p:nvPr/>
        </p:nvSpPr>
        <p:spPr>
          <a:xfrm>
            <a:off x="4308668" y="3540356"/>
            <a:ext cx="827773" cy="34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zh-CN" b="1" dirty="0"/>
              <a:t>TEMP</a:t>
            </a:r>
            <a:endParaRPr kumimoji="1" lang="zh-CN" altLang="en-US" dirty="0"/>
          </a:p>
        </p:txBody>
      </p:sp>
      <p:sp>
        <p:nvSpPr>
          <p:cNvPr id="28" name="矩形 27">
            <a:extLst>
              <a:ext uri="{FF2B5EF4-FFF2-40B4-BE49-F238E27FC236}">
                <a16:creationId xmlns:a16="http://schemas.microsoft.com/office/drawing/2014/main" id="{A28F4D5F-32FF-DA42-9071-464FE50E148F}"/>
              </a:ext>
            </a:extLst>
          </p:cNvPr>
          <p:cNvSpPr/>
          <p:nvPr/>
        </p:nvSpPr>
        <p:spPr>
          <a:xfrm>
            <a:off x="4300889" y="3171552"/>
            <a:ext cx="827773" cy="347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EDA</a:t>
            </a:r>
            <a:endParaRPr kumimoji="1" lang="zh-CN" altLang="en-US" dirty="0"/>
          </a:p>
        </p:txBody>
      </p:sp>
      <p:sp>
        <p:nvSpPr>
          <p:cNvPr id="30" name="矩形 29">
            <a:extLst>
              <a:ext uri="{FF2B5EF4-FFF2-40B4-BE49-F238E27FC236}">
                <a16:creationId xmlns:a16="http://schemas.microsoft.com/office/drawing/2014/main" id="{B2C095A0-841F-364D-8AC7-21A6F39E80A3}"/>
              </a:ext>
            </a:extLst>
          </p:cNvPr>
          <p:cNvSpPr/>
          <p:nvPr/>
        </p:nvSpPr>
        <p:spPr>
          <a:xfrm>
            <a:off x="3473116" y="3529017"/>
            <a:ext cx="827773" cy="351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altLang="zh-CN" dirty="0"/>
              <a:t>BVP</a:t>
            </a:r>
            <a:endParaRPr kumimoji="1" lang="zh-CN" altLang="en-US" dirty="0"/>
          </a:p>
        </p:txBody>
      </p:sp>
      <p:cxnSp>
        <p:nvCxnSpPr>
          <p:cNvPr id="32" name="直线箭头连接符 31">
            <a:extLst>
              <a:ext uri="{FF2B5EF4-FFF2-40B4-BE49-F238E27FC236}">
                <a16:creationId xmlns:a16="http://schemas.microsoft.com/office/drawing/2014/main" id="{1888E70A-6ADA-F741-8A01-D1ED9651BE37}"/>
              </a:ext>
            </a:extLst>
          </p:cNvPr>
          <p:cNvCxnSpPr/>
          <p:nvPr/>
        </p:nvCxnSpPr>
        <p:spPr>
          <a:xfrm flipV="1">
            <a:off x="5144220" y="2868329"/>
            <a:ext cx="890820" cy="672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6F3DE55-9E68-274F-863E-B2C7E700DF75}"/>
              </a:ext>
            </a:extLst>
          </p:cNvPr>
          <p:cNvCxnSpPr/>
          <p:nvPr/>
        </p:nvCxnSpPr>
        <p:spPr>
          <a:xfrm>
            <a:off x="5144220" y="1827129"/>
            <a:ext cx="890820" cy="956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下箭头 34">
            <a:extLst>
              <a:ext uri="{FF2B5EF4-FFF2-40B4-BE49-F238E27FC236}">
                <a16:creationId xmlns:a16="http://schemas.microsoft.com/office/drawing/2014/main" id="{4483CAD9-FE81-9445-B4A0-44402C403201}"/>
              </a:ext>
            </a:extLst>
          </p:cNvPr>
          <p:cNvSpPr/>
          <p:nvPr/>
        </p:nvSpPr>
        <p:spPr>
          <a:xfrm rot="16200000">
            <a:off x="6547495" y="2327372"/>
            <a:ext cx="213921" cy="1012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0A95D37B-2503-2947-8A02-DCEB9A737B03}"/>
              </a:ext>
            </a:extLst>
          </p:cNvPr>
          <p:cNvSpPr txBox="1"/>
          <p:nvPr/>
        </p:nvSpPr>
        <p:spPr>
          <a:xfrm>
            <a:off x="6217920" y="2475728"/>
            <a:ext cx="952901" cy="307777"/>
          </a:xfrm>
          <a:prstGeom prst="rect">
            <a:avLst/>
          </a:prstGeom>
          <a:noFill/>
        </p:spPr>
        <p:txBody>
          <a:bodyPr wrap="square" rtlCol="0">
            <a:spAutoFit/>
          </a:bodyPr>
          <a:lstStyle/>
          <a:p>
            <a:r>
              <a:rPr kumimoji="1" lang="en-US" altLang="zh-CN" dirty="0"/>
              <a:t>predict</a:t>
            </a:r>
            <a:endParaRPr kumimoji="1" lang="zh-CN" altLang="en-US" dirty="0"/>
          </a:p>
        </p:txBody>
      </p:sp>
      <p:sp>
        <p:nvSpPr>
          <p:cNvPr id="37" name="矩形 36">
            <a:extLst>
              <a:ext uri="{FF2B5EF4-FFF2-40B4-BE49-F238E27FC236}">
                <a16:creationId xmlns:a16="http://schemas.microsoft.com/office/drawing/2014/main" id="{DE1B6776-4EFA-4440-9B99-0D1B4A9E979C}"/>
              </a:ext>
            </a:extLst>
          </p:cNvPr>
          <p:cNvSpPr/>
          <p:nvPr/>
        </p:nvSpPr>
        <p:spPr>
          <a:xfrm>
            <a:off x="577516" y="2420918"/>
            <a:ext cx="1020277" cy="611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Dataset</a:t>
            </a:r>
            <a:endParaRPr kumimoji="1" lang="zh-CN" altLang="en-US" dirty="0"/>
          </a:p>
        </p:txBody>
      </p:sp>
      <p:cxnSp>
        <p:nvCxnSpPr>
          <p:cNvPr id="39" name="直线箭头连接符 38">
            <a:extLst>
              <a:ext uri="{FF2B5EF4-FFF2-40B4-BE49-F238E27FC236}">
                <a16:creationId xmlns:a16="http://schemas.microsoft.com/office/drawing/2014/main" id="{F60AEBD6-4151-E64B-8A3E-DC3FBA0532D4}"/>
              </a:ext>
            </a:extLst>
          </p:cNvPr>
          <p:cNvCxnSpPr/>
          <p:nvPr/>
        </p:nvCxnSpPr>
        <p:spPr>
          <a:xfrm flipV="1">
            <a:off x="1703672" y="2145608"/>
            <a:ext cx="450783" cy="484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991DE8ED-FEE1-9F4F-9219-0716332351E0}"/>
              </a:ext>
            </a:extLst>
          </p:cNvPr>
          <p:cNvCxnSpPr>
            <a:cxnSpLocks/>
          </p:cNvCxnSpPr>
          <p:nvPr/>
        </p:nvCxnSpPr>
        <p:spPr>
          <a:xfrm>
            <a:off x="1699904" y="2783505"/>
            <a:ext cx="454551" cy="416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62A41FCC-4E36-544A-9396-2649197A3B3A}"/>
              </a:ext>
            </a:extLst>
          </p:cNvPr>
          <p:cNvCxnSpPr>
            <a:cxnSpLocks/>
          </p:cNvCxnSpPr>
          <p:nvPr/>
        </p:nvCxnSpPr>
        <p:spPr>
          <a:xfrm>
            <a:off x="2982228" y="1760600"/>
            <a:ext cx="490888" cy="53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FA17CADA-69E6-8E4D-8C5E-8DE5B8F47DFD}"/>
              </a:ext>
            </a:extLst>
          </p:cNvPr>
          <p:cNvCxnSpPr>
            <a:cxnSpLocks/>
            <a:stCxn id="6" idx="3"/>
          </p:cNvCxnSpPr>
          <p:nvPr/>
        </p:nvCxnSpPr>
        <p:spPr>
          <a:xfrm flipV="1">
            <a:off x="2990007" y="3519361"/>
            <a:ext cx="439796" cy="743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age 4">
            <a:extLst>
              <a:ext uri="{FF2B5EF4-FFF2-40B4-BE49-F238E27FC236}">
                <a16:creationId xmlns:a16="http://schemas.microsoft.com/office/drawing/2014/main" id="{B989142C-F9CD-0044-BA7C-B10619703F76}"/>
              </a:ext>
            </a:extLst>
          </p:cNvPr>
          <p:cNvPicPr>
            <a:picLocks noChangeAspect="1"/>
          </p:cNvPicPr>
          <p:nvPr/>
        </p:nvPicPr>
        <p:blipFill>
          <a:blip r:embed="rId3"/>
          <a:stretch>
            <a:fillRect/>
          </a:stretch>
        </p:blipFill>
        <p:spPr>
          <a:xfrm>
            <a:off x="7671966" y="219527"/>
            <a:ext cx="1179871" cy="342900"/>
          </a:xfrm>
          <a:prstGeom prst="rect">
            <a:avLst/>
          </a:prstGeom>
        </p:spPr>
      </p:pic>
    </p:spTree>
    <p:extLst>
      <p:ext uri="{BB962C8B-B14F-4D97-AF65-F5344CB8AC3E}">
        <p14:creationId xmlns:p14="http://schemas.microsoft.com/office/powerpoint/2010/main" val="57502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114300" lvl="0">
              <a:buSzPts val="1800"/>
            </a:pPr>
            <a:r>
              <a:rPr lang="fr-FR" altLang="zh-CN" dirty="0"/>
              <a:t>Import et analyse</a:t>
            </a:r>
            <a:endParaRPr lang="fr" altLang="zh-CN" dirty="0"/>
          </a:p>
        </p:txBody>
      </p:sp>
      <p:sp>
        <p:nvSpPr>
          <p:cNvPr id="79" name="Google Shape;7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buChar char="-"/>
            </a:pPr>
            <a:r>
              <a:rPr lang="fr-FR" dirty="0"/>
              <a:t>Transformation JSON en </a:t>
            </a:r>
            <a:r>
              <a:rPr lang="fr-FR" dirty="0" err="1"/>
              <a:t>dataframe</a:t>
            </a:r>
            <a:r>
              <a:rPr lang="fr-FR" dirty="0"/>
              <a:t> </a:t>
            </a:r>
          </a:p>
          <a:p>
            <a:pPr lvl="0">
              <a:buChar char="-"/>
            </a:pPr>
            <a:r>
              <a:rPr lang="fr-FR" dirty="0"/>
              <a:t>Prendre un sous-ensemble</a:t>
            </a:r>
          </a:p>
          <a:p>
            <a:pPr marL="114300" lvl="0" indent="0">
              <a:buNone/>
            </a:pPr>
            <a:r>
              <a:rPr lang="zh-CN" altLang="en-US" sz="1200" dirty="0"/>
              <a:t>         </a:t>
            </a:r>
            <a:r>
              <a:rPr lang="fr-FR" sz="1200" dirty="0"/>
              <a:t>Étant donné que les données sont collectées selon chaque</a:t>
            </a:r>
            <a:r>
              <a:rPr lang="zh-CN" altLang="en-US" sz="1200" dirty="0"/>
              <a:t> </a:t>
            </a:r>
            <a:r>
              <a:rPr lang="en-US" altLang="zh-CN" sz="1200" dirty="0" err="1"/>
              <a:t>personne</a:t>
            </a:r>
            <a:r>
              <a:rPr lang="fr-FR" sz="1200" dirty="0"/>
              <a:t>, je</a:t>
            </a:r>
            <a:r>
              <a:rPr lang="zh-CN" altLang="en-US" sz="1200" dirty="0"/>
              <a:t> </a:t>
            </a:r>
            <a:r>
              <a:rPr lang="en-US" altLang="zh-CN" sz="1200" dirty="0" err="1"/>
              <a:t>utilise</a:t>
            </a:r>
            <a:r>
              <a:rPr lang="fr-FR" sz="1200" dirty="0"/>
              <a:t> d'abord les données d'une seule personne pour l'analyse.</a:t>
            </a:r>
            <a:endParaRPr lang="fr-FR" dirty="0"/>
          </a:p>
          <a:p>
            <a:pPr marL="457200" lvl="0" indent="-342900" algn="l" rtl="0">
              <a:spcBef>
                <a:spcPts val="0"/>
              </a:spcBef>
              <a:spcAft>
                <a:spcPts val="0"/>
              </a:spcAft>
              <a:buSzPts val="1800"/>
              <a:buChar char="-"/>
            </a:pPr>
            <a:r>
              <a:rPr lang="fr-FR" dirty="0"/>
              <a:t>S</a:t>
            </a:r>
            <a:r>
              <a:rPr lang="fr" dirty="0" err="1"/>
              <a:t>plit</a:t>
            </a:r>
            <a:r>
              <a:rPr lang="fr" dirty="0"/>
              <a:t> des données </a:t>
            </a:r>
            <a:r>
              <a:rPr lang="fr-FR" dirty="0"/>
              <a:t>(split ACC en 3 nouveau colonnes)</a:t>
            </a:r>
          </a:p>
          <a:p>
            <a:pPr lvl="0">
              <a:buChar char="-"/>
            </a:pPr>
            <a:r>
              <a:rPr lang="fr-FR" dirty="0"/>
              <a:t>Fréquence des données unifiées</a:t>
            </a:r>
          </a:p>
          <a:p>
            <a:pPr marL="457200" lvl="0" indent="-342900" algn="l" rtl="0">
              <a:spcBef>
                <a:spcPts val="0"/>
              </a:spcBef>
              <a:spcAft>
                <a:spcPts val="0"/>
              </a:spcAft>
              <a:buSzPts val="1800"/>
              <a:buChar char="-"/>
            </a:pPr>
            <a:endParaRPr lang="fr" dirty="0"/>
          </a:p>
          <a:p>
            <a:pPr marL="114300" lvl="0" indent="0" algn="l" rtl="0">
              <a:spcBef>
                <a:spcPts val="0"/>
              </a:spcBef>
              <a:spcAft>
                <a:spcPts val="0"/>
              </a:spcAft>
              <a:buSzPts val="1800"/>
              <a:buNone/>
            </a:pPr>
            <a:endParaRPr lang="fr" altLang="zh-CN" dirty="0"/>
          </a:p>
        </p:txBody>
      </p:sp>
      <p:pic>
        <p:nvPicPr>
          <p:cNvPr id="4" name="Image 4">
            <a:extLst>
              <a:ext uri="{FF2B5EF4-FFF2-40B4-BE49-F238E27FC236}">
                <a16:creationId xmlns:a16="http://schemas.microsoft.com/office/drawing/2014/main" id="{37B41B25-C391-F046-A7EA-AE6622462708}"/>
              </a:ext>
            </a:extLst>
          </p:cNvPr>
          <p:cNvPicPr>
            <a:picLocks noChangeAspect="1"/>
          </p:cNvPicPr>
          <p:nvPr/>
        </p:nvPicPr>
        <p:blipFill>
          <a:blip r:embed="rId3"/>
          <a:stretch>
            <a:fillRect/>
          </a:stretch>
        </p:blipFill>
        <p:spPr>
          <a:xfrm>
            <a:off x="7671966" y="219527"/>
            <a:ext cx="1179871" cy="342900"/>
          </a:xfrm>
          <a:prstGeom prst="rect">
            <a:avLst/>
          </a:prstGeom>
        </p:spPr>
      </p:pic>
      <p:pic>
        <p:nvPicPr>
          <p:cNvPr id="2" name="图片 1">
            <a:extLst>
              <a:ext uri="{FF2B5EF4-FFF2-40B4-BE49-F238E27FC236}">
                <a16:creationId xmlns:a16="http://schemas.microsoft.com/office/drawing/2014/main" id="{368ADEE7-1B9B-4949-A205-4255330C7CC0}"/>
              </a:ext>
            </a:extLst>
          </p:cNvPr>
          <p:cNvPicPr>
            <a:picLocks noChangeAspect="1"/>
          </p:cNvPicPr>
          <p:nvPr/>
        </p:nvPicPr>
        <p:blipFill>
          <a:blip r:embed="rId4"/>
          <a:stretch>
            <a:fillRect/>
          </a:stretch>
        </p:blipFill>
        <p:spPr>
          <a:xfrm>
            <a:off x="583736" y="3103275"/>
            <a:ext cx="3609474" cy="1036285"/>
          </a:xfrm>
          <a:prstGeom prst="rect">
            <a:avLst/>
          </a:prstGeom>
        </p:spPr>
      </p:pic>
      <p:pic>
        <p:nvPicPr>
          <p:cNvPr id="3" name="图片 2">
            <a:extLst>
              <a:ext uri="{FF2B5EF4-FFF2-40B4-BE49-F238E27FC236}">
                <a16:creationId xmlns:a16="http://schemas.microsoft.com/office/drawing/2014/main" id="{9608E910-7F64-1148-8A55-0FAC2BD4D167}"/>
              </a:ext>
            </a:extLst>
          </p:cNvPr>
          <p:cNvPicPr>
            <a:picLocks noChangeAspect="1"/>
          </p:cNvPicPr>
          <p:nvPr/>
        </p:nvPicPr>
        <p:blipFill>
          <a:blip r:embed="rId5"/>
          <a:stretch>
            <a:fillRect/>
          </a:stretch>
        </p:blipFill>
        <p:spPr>
          <a:xfrm>
            <a:off x="5488927" y="3103275"/>
            <a:ext cx="3343373" cy="11547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114300" lvl="0">
              <a:buSzPts val="1800"/>
            </a:pPr>
            <a:r>
              <a:rPr lang="fr" altLang="zh-CN" dirty="0"/>
              <a:t>Visualisation</a:t>
            </a:r>
          </a:p>
        </p:txBody>
      </p:sp>
      <p:pic>
        <p:nvPicPr>
          <p:cNvPr id="4" name="Image 4">
            <a:extLst>
              <a:ext uri="{FF2B5EF4-FFF2-40B4-BE49-F238E27FC236}">
                <a16:creationId xmlns:a16="http://schemas.microsoft.com/office/drawing/2014/main" id="{37B41B25-C391-F046-A7EA-AE6622462708}"/>
              </a:ext>
            </a:extLst>
          </p:cNvPr>
          <p:cNvPicPr>
            <a:picLocks noChangeAspect="1"/>
          </p:cNvPicPr>
          <p:nvPr/>
        </p:nvPicPr>
        <p:blipFill>
          <a:blip r:embed="rId3"/>
          <a:stretch>
            <a:fillRect/>
          </a:stretch>
        </p:blipFill>
        <p:spPr>
          <a:xfrm>
            <a:off x="7671966" y="219527"/>
            <a:ext cx="1179871" cy="342900"/>
          </a:xfrm>
          <a:prstGeom prst="rect">
            <a:avLst/>
          </a:prstGeom>
        </p:spPr>
      </p:pic>
      <p:pic>
        <p:nvPicPr>
          <p:cNvPr id="8" name="图片 7">
            <a:extLst>
              <a:ext uri="{FF2B5EF4-FFF2-40B4-BE49-F238E27FC236}">
                <a16:creationId xmlns:a16="http://schemas.microsoft.com/office/drawing/2014/main" id="{E4BD0873-E06E-7D48-BD0F-6AC991B156EC}"/>
              </a:ext>
            </a:extLst>
          </p:cNvPr>
          <p:cNvPicPr>
            <a:picLocks noChangeAspect="1"/>
          </p:cNvPicPr>
          <p:nvPr/>
        </p:nvPicPr>
        <p:blipFill>
          <a:blip r:embed="rId4"/>
          <a:stretch>
            <a:fillRect/>
          </a:stretch>
        </p:blipFill>
        <p:spPr>
          <a:xfrm>
            <a:off x="1895236" y="1017725"/>
            <a:ext cx="4631222" cy="3256012"/>
          </a:xfrm>
          <a:prstGeom prst="rect">
            <a:avLst/>
          </a:prstGeom>
        </p:spPr>
      </p:pic>
    </p:spTree>
    <p:extLst>
      <p:ext uri="{BB962C8B-B14F-4D97-AF65-F5344CB8AC3E}">
        <p14:creationId xmlns:p14="http://schemas.microsoft.com/office/powerpoint/2010/main" val="1801021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114300" lvl="0">
              <a:buSzPts val="1800"/>
            </a:pPr>
            <a:r>
              <a:rPr lang="fr" altLang="zh-CN" dirty="0"/>
              <a:t>Visualisation</a:t>
            </a:r>
          </a:p>
        </p:txBody>
      </p:sp>
      <p:pic>
        <p:nvPicPr>
          <p:cNvPr id="4" name="Image 4">
            <a:extLst>
              <a:ext uri="{FF2B5EF4-FFF2-40B4-BE49-F238E27FC236}">
                <a16:creationId xmlns:a16="http://schemas.microsoft.com/office/drawing/2014/main" id="{37B41B25-C391-F046-A7EA-AE6622462708}"/>
              </a:ext>
            </a:extLst>
          </p:cNvPr>
          <p:cNvPicPr>
            <a:picLocks noChangeAspect="1"/>
          </p:cNvPicPr>
          <p:nvPr/>
        </p:nvPicPr>
        <p:blipFill>
          <a:blip r:embed="rId3"/>
          <a:stretch>
            <a:fillRect/>
          </a:stretch>
        </p:blipFill>
        <p:spPr>
          <a:xfrm>
            <a:off x="7671966" y="219527"/>
            <a:ext cx="1179871" cy="342900"/>
          </a:xfrm>
          <a:prstGeom prst="rect">
            <a:avLst/>
          </a:prstGeom>
        </p:spPr>
      </p:pic>
      <p:pic>
        <p:nvPicPr>
          <p:cNvPr id="2" name="图片 1">
            <a:extLst>
              <a:ext uri="{FF2B5EF4-FFF2-40B4-BE49-F238E27FC236}">
                <a16:creationId xmlns:a16="http://schemas.microsoft.com/office/drawing/2014/main" id="{FE70DA91-5FA0-9447-8DCB-D3E953AB7C6D}"/>
              </a:ext>
            </a:extLst>
          </p:cNvPr>
          <p:cNvPicPr>
            <a:picLocks noChangeAspect="1"/>
          </p:cNvPicPr>
          <p:nvPr/>
        </p:nvPicPr>
        <p:blipFill>
          <a:blip r:embed="rId4"/>
          <a:stretch>
            <a:fillRect/>
          </a:stretch>
        </p:blipFill>
        <p:spPr>
          <a:xfrm>
            <a:off x="1774080" y="1017725"/>
            <a:ext cx="4508810" cy="3670634"/>
          </a:xfrm>
          <a:prstGeom prst="rect">
            <a:avLst/>
          </a:prstGeom>
        </p:spPr>
      </p:pic>
    </p:spTree>
    <p:extLst>
      <p:ext uri="{BB962C8B-B14F-4D97-AF65-F5344CB8AC3E}">
        <p14:creationId xmlns:p14="http://schemas.microsoft.com/office/powerpoint/2010/main" val="2433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fr-FR" altLang="zh-CN" dirty="0"/>
              <a:t>Exploitation et prédiction</a:t>
            </a:r>
            <a:br>
              <a:rPr lang="fr-FR" altLang="zh-CN" dirty="0"/>
            </a:br>
            <a:r>
              <a:rPr lang="fr" dirty="0"/>
              <a:t> </a:t>
            </a:r>
            <a:endParaRPr dirty="0"/>
          </a:p>
        </p:txBody>
      </p:sp>
      <p:sp>
        <p:nvSpPr>
          <p:cNvPr id="87" name="Google Shape;87;p17"/>
          <p:cNvSpPr txBox="1">
            <a:spLocks noGrp="1"/>
          </p:cNvSpPr>
          <p:nvPr>
            <p:ph type="body" idx="1"/>
          </p:nvPr>
        </p:nvSpPr>
        <p:spPr>
          <a:xfrm>
            <a:off x="311700" y="1017725"/>
            <a:ext cx="4687200" cy="3416400"/>
          </a:xfrm>
          <a:prstGeom prst="rect">
            <a:avLst/>
          </a:prstGeom>
        </p:spPr>
        <p:txBody>
          <a:bodyPr spcFirstLastPara="1" wrap="square" lIns="91425" tIns="91425" rIns="91425" bIns="91425" anchor="t" anchorCtr="0">
            <a:noAutofit/>
          </a:bodyPr>
          <a:lstStyle/>
          <a:p>
            <a:pPr lvl="0">
              <a:buChar char="-"/>
            </a:pPr>
            <a:r>
              <a:rPr lang="fr-FR" dirty="0" err="1"/>
              <a:t>Random</a:t>
            </a:r>
            <a:r>
              <a:rPr lang="fr-FR" dirty="0"/>
              <a:t> Forest </a:t>
            </a: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fr" dirty="0" err="1"/>
              <a:t>Grid</a:t>
            </a:r>
            <a:r>
              <a:rPr lang="fr" dirty="0"/>
              <a:t> </a:t>
            </a:r>
            <a:r>
              <a:rPr lang="fr" dirty="0" err="1"/>
              <a:t>Search</a:t>
            </a:r>
            <a:endParaRPr dirty="0"/>
          </a:p>
        </p:txBody>
      </p:sp>
      <p:pic>
        <p:nvPicPr>
          <p:cNvPr id="6" name="Image 4">
            <a:extLst>
              <a:ext uri="{FF2B5EF4-FFF2-40B4-BE49-F238E27FC236}">
                <a16:creationId xmlns:a16="http://schemas.microsoft.com/office/drawing/2014/main" id="{BCCB309F-0F3C-4344-BEFE-B9C1AAA758A8}"/>
              </a:ext>
            </a:extLst>
          </p:cNvPr>
          <p:cNvPicPr>
            <a:picLocks noChangeAspect="1"/>
          </p:cNvPicPr>
          <p:nvPr/>
        </p:nvPicPr>
        <p:blipFill>
          <a:blip r:embed="rId3"/>
          <a:stretch>
            <a:fillRect/>
          </a:stretch>
        </p:blipFill>
        <p:spPr>
          <a:xfrm>
            <a:off x="7671966" y="219527"/>
            <a:ext cx="1179871" cy="342900"/>
          </a:xfrm>
          <a:prstGeom prst="rect">
            <a:avLst/>
          </a:prstGeom>
        </p:spPr>
      </p:pic>
      <p:pic>
        <p:nvPicPr>
          <p:cNvPr id="2" name="图片 1">
            <a:extLst>
              <a:ext uri="{FF2B5EF4-FFF2-40B4-BE49-F238E27FC236}">
                <a16:creationId xmlns:a16="http://schemas.microsoft.com/office/drawing/2014/main" id="{F5E57F4D-2839-1E4B-8CFE-904B40FE2D8B}"/>
              </a:ext>
            </a:extLst>
          </p:cNvPr>
          <p:cNvPicPr>
            <a:picLocks noChangeAspect="1"/>
          </p:cNvPicPr>
          <p:nvPr/>
        </p:nvPicPr>
        <p:blipFill>
          <a:blip r:embed="rId4"/>
          <a:stretch>
            <a:fillRect/>
          </a:stretch>
        </p:blipFill>
        <p:spPr>
          <a:xfrm>
            <a:off x="3854470" y="1243223"/>
            <a:ext cx="4407431" cy="3059504"/>
          </a:xfrm>
          <a:prstGeom prst="rect">
            <a:avLst/>
          </a:prstGeom>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1030</Words>
  <Application>Microsoft Macintosh PowerPoint</Application>
  <PresentationFormat>全屏显示(16:9)</PresentationFormat>
  <Paragraphs>115</Paragraphs>
  <Slides>23</Slides>
  <Notes>23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Proxima Nova</vt:lpstr>
      <vt:lpstr>幼圆</vt:lpstr>
      <vt:lpstr>Arial</vt:lpstr>
      <vt:lpstr>Spearmint</vt:lpstr>
      <vt:lpstr>PPG-DaLiA Data Set</vt:lpstr>
      <vt:lpstr>PowerPoint 演示文稿</vt:lpstr>
      <vt:lpstr>Présentation du jeu de donnée</vt:lpstr>
      <vt:lpstr>Présentation du jeu de donnée</vt:lpstr>
      <vt:lpstr>Présentation du jeu de donnée</vt:lpstr>
      <vt:lpstr>Import et analyse</vt:lpstr>
      <vt:lpstr>Visualisation</vt:lpstr>
      <vt:lpstr>Visualisation</vt:lpstr>
      <vt:lpstr>Exploitation et prédiction  </vt:lpstr>
      <vt:lpstr>Implémenter Django API</vt:lpstr>
      <vt:lpstr>Médias et divertissement</vt:lpstr>
      <vt:lpstr>Industrie</vt:lpstr>
      <vt:lpstr>Transport</vt:lpstr>
      <vt:lpstr>Services publics</vt:lpstr>
      <vt:lpstr>LTE IoT et réseau 5G </vt:lpstr>
      <vt:lpstr>PowerPoint 演示文稿</vt:lpstr>
      <vt:lpstr>PowerPoint 演示文稿</vt:lpstr>
      <vt:lpstr>APERÇU DU MARCHÉ IOT </vt:lpstr>
      <vt:lpstr>PowerPoint 演示文稿</vt:lpstr>
      <vt:lpstr>INTELLIGENCE ARTIFICIELLE ET MACHINE LEARNING</vt:lpstr>
      <vt:lpstr>PowerPoint 演示文稿</vt:lpstr>
      <vt:lpstr>IMPORTANTS INVESTISSEMENTS DANS l’IOT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 - 5 G</dc:title>
  <cp:lastModifiedBy>LI Junhui</cp:lastModifiedBy>
  <cp:revision>15</cp:revision>
  <dcterms:modified xsi:type="dcterms:W3CDTF">2020-01-31T18:27:19Z</dcterms:modified>
</cp:coreProperties>
</file>